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ppm"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6"/>
  </p:sldMasterIdLst>
  <p:notesMasterIdLst>
    <p:notesMasterId r:id="rId61"/>
  </p:notesMasterIdLst>
  <p:sldIdLst>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56" r:id="rId33"/>
    <p:sldId id="357" r:id="rId34"/>
    <p:sldId id="358" r:id="rId35"/>
    <p:sldId id="359" r:id="rId36"/>
    <p:sldId id="360" r:id="rId37"/>
    <p:sldId id="361" r:id="rId38"/>
    <p:sldId id="362" r:id="rId39"/>
    <p:sldId id="363" r:id="rId40"/>
    <p:sldId id="364" r:id="rId41"/>
    <p:sldId id="365" r:id="rId42"/>
    <p:sldId id="366" r:id="rId43"/>
    <p:sldId id="311" r:id="rId44"/>
    <p:sldId id="355" r:id="rId45"/>
    <p:sldId id="267" r:id="rId46"/>
    <p:sldId id="269" r:id="rId47"/>
    <p:sldId id="308" r:id="rId48"/>
    <p:sldId id="268" r:id="rId49"/>
    <p:sldId id="286" r:id="rId50"/>
    <p:sldId id="367" r:id="rId51"/>
    <p:sldId id="368" r:id="rId52"/>
    <p:sldId id="370" r:id="rId53"/>
    <p:sldId id="371" r:id="rId54"/>
    <p:sldId id="372" r:id="rId55"/>
    <p:sldId id="373" r:id="rId56"/>
    <p:sldId id="375" r:id="rId57"/>
    <p:sldId id="376" r:id="rId58"/>
    <p:sldId id="377" r:id="rId59"/>
    <p:sldId id="378" r:id="rId60"/>
  </p:sldIdLst>
  <p:sldSz cx="10969625" cy="6170613"/>
  <p:notesSz cx="6858000" cy="9144000"/>
  <p:custDataLst>
    <p:tags r:id="rId62"/>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D5FF"/>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snapToGrid="0">
      <p:cViewPr varScale="1">
        <p:scale>
          <a:sx n="94" d="100"/>
          <a:sy n="94" d="100"/>
        </p:scale>
        <p:origin x="780"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30.08.2022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‹nº›</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27</a:t>
            </a:fld>
            <a:endParaRPr lang="de-DE"/>
          </a:p>
        </p:txBody>
      </p:sp>
    </p:spTree>
    <p:extLst>
      <p:ext uri="{BB962C8B-B14F-4D97-AF65-F5344CB8AC3E}">
        <p14:creationId xmlns:p14="http://schemas.microsoft.com/office/powerpoint/2010/main" val="122071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28</a:t>
            </a:fld>
            <a:endParaRPr lang="de-DE"/>
          </a:p>
        </p:txBody>
      </p:sp>
    </p:spTree>
    <p:extLst>
      <p:ext uri="{BB962C8B-B14F-4D97-AF65-F5344CB8AC3E}">
        <p14:creationId xmlns:p14="http://schemas.microsoft.com/office/powerpoint/2010/main" val="363671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29</a:t>
            </a:fld>
            <a:endParaRPr lang="de-DE"/>
          </a:p>
        </p:txBody>
      </p:sp>
    </p:spTree>
    <p:extLst>
      <p:ext uri="{BB962C8B-B14F-4D97-AF65-F5344CB8AC3E}">
        <p14:creationId xmlns:p14="http://schemas.microsoft.com/office/powerpoint/2010/main" val="572063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é efetivo</a:t>
            </a:r>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31</a:t>
            </a:fld>
            <a:endParaRPr lang="de-DE"/>
          </a:p>
        </p:txBody>
      </p:sp>
    </p:spTree>
    <p:extLst>
      <p:ext uri="{BB962C8B-B14F-4D97-AF65-F5344CB8AC3E}">
        <p14:creationId xmlns:p14="http://schemas.microsoft.com/office/powerpoint/2010/main" val="282232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a:t>
            </a:r>
            <a:r>
              <a:rPr lang="pt-BR" dirty="0" err="1"/>
              <a:t>vdd</a:t>
            </a:r>
            <a:r>
              <a:rPr lang="pt-BR" dirty="0"/>
              <a:t> o valor da média é 71,2</a:t>
            </a:r>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32</a:t>
            </a:fld>
            <a:endParaRPr lang="de-DE"/>
          </a:p>
        </p:txBody>
      </p:sp>
    </p:spTree>
    <p:extLst>
      <p:ext uri="{BB962C8B-B14F-4D97-AF65-F5344CB8AC3E}">
        <p14:creationId xmlns:p14="http://schemas.microsoft.com/office/powerpoint/2010/main" val="779346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é efetivo</a:t>
            </a:r>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33</a:t>
            </a:fld>
            <a:endParaRPr lang="de-DE"/>
          </a:p>
        </p:txBody>
      </p:sp>
    </p:spTree>
    <p:extLst>
      <p:ext uri="{BB962C8B-B14F-4D97-AF65-F5344CB8AC3E}">
        <p14:creationId xmlns:p14="http://schemas.microsoft.com/office/powerpoint/2010/main" val="318042264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3.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png"/><Relationship Id="rId17" Type="http://schemas.microsoft.com/office/2007/relationships/hdphoto" Target="../media/hdphoto1.wdp"/><Relationship Id="rId2" Type="http://schemas.openxmlformats.org/officeDocument/2006/relationships/tags" Target="../tags/tag3.xml"/><Relationship Id="rId16" Type="http://schemas.openxmlformats.org/officeDocument/2006/relationships/image" Target="../media/image6.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png"/><Relationship Id="rId5" Type="http://schemas.openxmlformats.org/officeDocument/2006/relationships/tags" Target="../tags/tag6.xml"/><Relationship Id="rId15" Type="http://schemas.openxmlformats.org/officeDocument/2006/relationships/image" Target="../media/image5.png"/><Relationship Id="rId10"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3.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2.png"/><Relationship Id="rId17" Type="http://schemas.microsoft.com/office/2007/relationships/hdphoto" Target="../media/hdphoto1.wdp"/><Relationship Id="rId2" Type="http://schemas.openxmlformats.org/officeDocument/2006/relationships/tags" Target="../tags/tag12.xml"/><Relationship Id="rId16" Type="http://schemas.openxmlformats.org/officeDocument/2006/relationships/image" Target="../media/image6.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png"/><Relationship Id="rId5" Type="http://schemas.openxmlformats.org/officeDocument/2006/relationships/tags" Target="../tags/tag15.xml"/><Relationship Id="rId15" Type="http://schemas.openxmlformats.org/officeDocument/2006/relationships/image" Target="../media/image5.png"/><Relationship Id="rId10" Type="http://schemas.openxmlformats.org/officeDocument/2006/relationships/slideMaster" Target="../slideMasters/slideMaster1.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3.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2.png"/><Relationship Id="rId17" Type="http://schemas.microsoft.com/office/2007/relationships/hdphoto" Target="../media/hdphoto1.wdp"/><Relationship Id="rId2" Type="http://schemas.openxmlformats.org/officeDocument/2006/relationships/tags" Target="../tags/tag21.xml"/><Relationship Id="rId16" Type="http://schemas.openxmlformats.org/officeDocument/2006/relationships/image" Target="../media/image6.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1.png"/><Relationship Id="rId5" Type="http://schemas.openxmlformats.org/officeDocument/2006/relationships/tags" Target="../tags/tag24.xml"/><Relationship Id="rId15" Type="http://schemas.openxmlformats.org/officeDocument/2006/relationships/image" Target="../media/image5.png"/><Relationship Id="rId10" Type="http://schemas.openxmlformats.org/officeDocument/2006/relationships/slideMaster" Target="../slideMasters/slideMaster1.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9.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Master" Target="../slideMasters/slideMaster1.xml"/><Relationship Id="rId4" Type="http://schemas.openxmlformats.org/officeDocument/2006/relationships/tags" Target="../tags/tag3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p:custDataLst>
              <p:tags r:id="rId2"/>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p:custDataLst>
              <p:tags r:id="rId3"/>
            </p:custDataLst>
          </p:nvPr>
        </p:nvPicPr>
        <p:blipFill>
          <a:blip r:embed="rId1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12" name="Grafik 3" descr="bottom_d2_169.png">
            <a:extLst>
              <a:ext uri="{FF2B5EF4-FFF2-40B4-BE49-F238E27FC236}">
                <a16:creationId xmlns:a16="http://schemas.microsoft.com/office/drawing/2014/main" id="{EE92306B-89C4-4A4D-81C1-DE629B5A33A0}"/>
              </a:ext>
            </a:extLst>
          </p:cNvPr>
          <p:cNvPicPr>
            <a:picLocks noSel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4" name="Grafik 34" descr="logo2_d2.png">
            <a:extLst>
              <a:ext uri="{FF2B5EF4-FFF2-40B4-BE49-F238E27FC236}">
                <a16:creationId xmlns:a16="http://schemas.microsoft.com/office/drawing/2014/main" id="{4A0BB653-08E0-42FB-832C-B4ECC24A4E72}"/>
              </a:ext>
            </a:extLst>
          </p:cNvPr>
          <p:cNvPicPr>
            <a:picLocks noSelect="1"/>
          </p:cNvPicPr>
          <p:nvPr>
            <p:custDataLst>
              <p:tags r:id="rId5"/>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16"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7" name="Grafik 4" descr="logo1_d2.png">
            <a:extLst>
              <a:ext uri="{FF2B5EF4-FFF2-40B4-BE49-F238E27FC236}">
                <a16:creationId xmlns:a16="http://schemas.microsoft.com/office/drawing/2014/main" id="{EA45B0BA-5E3B-4D0F-8BE3-B1AAA7A49623}"/>
              </a:ext>
            </a:extLst>
          </p:cNvPr>
          <p:cNvPicPr>
            <a:picLocks noSelect="1"/>
          </p:cNvPicPr>
          <p:nvPr>
            <p:custDataLst>
              <p:tags r:id="rId6"/>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18" name="sax_Navi" hidden="1">
            <a:extLst>
              <a:ext uri="{FF2B5EF4-FFF2-40B4-BE49-F238E27FC236}">
                <a16:creationId xmlns:a16="http://schemas.microsoft.com/office/drawing/2014/main" id="{C41FF67E-CAC8-4727-BB80-BD3270D0CEF8}"/>
              </a:ext>
            </a:extLst>
          </p:cNvPr>
          <p:cNvSpPr txBox="1"/>
          <p:nvPr/>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19" name="sax_Navi_Eintrag" hidden="1">
            <a:extLst>
              <a:ext uri="{FF2B5EF4-FFF2-40B4-BE49-F238E27FC236}">
                <a16:creationId xmlns:a16="http://schemas.microsoft.com/office/drawing/2014/main" id="{76421E11-FC60-4C9C-86D2-4A7261468EA8}"/>
              </a:ext>
            </a:extLst>
          </p:cNvPr>
          <p:cNvSpPr txBox="1"/>
          <p:nvPr/>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0" name="sax_Navi_Eintrag" hidden="1">
            <a:extLst>
              <a:ext uri="{FF2B5EF4-FFF2-40B4-BE49-F238E27FC236}">
                <a16:creationId xmlns:a16="http://schemas.microsoft.com/office/drawing/2014/main" id="{6DDEE8A0-63BD-44FC-A06A-D0B4BC988457}"/>
              </a:ext>
            </a:extLst>
          </p:cNvPr>
          <p:cNvSpPr txBox="1"/>
          <p:nvPr/>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1" name="sax_Navi_Eintrag" hidden="1">
            <a:extLst>
              <a:ext uri="{FF2B5EF4-FFF2-40B4-BE49-F238E27FC236}">
                <a16:creationId xmlns:a16="http://schemas.microsoft.com/office/drawing/2014/main" id="{C281F386-EB80-4CD4-A149-0F3105F0F176}"/>
              </a:ext>
            </a:extLst>
          </p:cNvPr>
          <p:cNvSpPr txBox="1"/>
          <p:nvPr/>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2" name="sax_Navi_Eintrag" hidden="1">
            <a:extLst>
              <a:ext uri="{FF2B5EF4-FFF2-40B4-BE49-F238E27FC236}">
                <a16:creationId xmlns:a16="http://schemas.microsoft.com/office/drawing/2014/main" id="{540D3996-4EAD-44F3-88CA-3765C888F6C8}"/>
              </a:ext>
            </a:extLst>
          </p:cNvPr>
          <p:cNvSpPr txBox="1"/>
          <p:nvPr/>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3" name="sax_Navi_Eintrag" hidden="1">
            <a:extLst>
              <a:ext uri="{FF2B5EF4-FFF2-40B4-BE49-F238E27FC236}">
                <a16:creationId xmlns:a16="http://schemas.microsoft.com/office/drawing/2014/main" id="{BB3A8BFD-19BB-4ACB-9DFD-C83149C306C2}"/>
              </a:ext>
            </a:extLst>
          </p:cNvPr>
          <p:cNvSpPr txBox="1"/>
          <p:nvPr/>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4" name="sax_Navi_Eintrag" hidden="1">
            <a:extLst>
              <a:ext uri="{FF2B5EF4-FFF2-40B4-BE49-F238E27FC236}">
                <a16:creationId xmlns:a16="http://schemas.microsoft.com/office/drawing/2014/main" id="{BFD0FEFA-47E9-42EF-9096-431C0A1EA6FB}"/>
              </a:ext>
            </a:extLst>
          </p:cNvPr>
          <p:cNvSpPr txBox="1"/>
          <p:nvPr/>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5" name="sax_Navi_Eintrag" hidden="1">
            <a:extLst>
              <a:ext uri="{FF2B5EF4-FFF2-40B4-BE49-F238E27FC236}">
                <a16:creationId xmlns:a16="http://schemas.microsoft.com/office/drawing/2014/main" id="{17C5D3A3-DDDA-47F6-B2EC-9C8DD04B5C61}"/>
              </a:ext>
            </a:extLst>
          </p:cNvPr>
          <p:cNvSpPr txBox="1"/>
          <p:nvPr/>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6" name="sax_Navi_Eintrag" hidden="1">
            <a:extLst>
              <a:ext uri="{FF2B5EF4-FFF2-40B4-BE49-F238E27FC236}">
                <a16:creationId xmlns:a16="http://schemas.microsoft.com/office/drawing/2014/main" id="{2967D591-C383-4FD4-A22C-F9AFB16E557D}"/>
              </a:ext>
            </a:extLst>
          </p:cNvPr>
          <p:cNvSpPr txBox="1"/>
          <p:nvPr/>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7" name="sax_Navi_Eintrag" hidden="1">
            <a:extLst>
              <a:ext uri="{FF2B5EF4-FFF2-40B4-BE49-F238E27FC236}">
                <a16:creationId xmlns:a16="http://schemas.microsoft.com/office/drawing/2014/main" id="{AE459D08-B2FF-44E8-A973-63417C3C5BA5}"/>
              </a:ext>
            </a:extLst>
          </p:cNvPr>
          <p:cNvSpPr txBox="1"/>
          <p:nvPr/>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9" name="sax_Navi_Eintrag" hidden="1">
            <a:extLst>
              <a:ext uri="{FF2B5EF4-FFF2-40B4-BE49-F238E27FC236}">
                <a16:creationId xmlns:a16="http://schemas.microsoft.com/office/drawing/2014/main" id="{F3D9BD4C-A1E3-4645-AC5B-F13F80C23E9E}"/>
              </a:ext>
            </a:extLst>
          </p:cNvPr>
          <p:cNvSpPr txBox="1"/>
          <p:nvPr/>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0" name="sax_Navi_Eintrag" hidden="1">
            <a:extLst>
              <a:ext uri="{FF2B5EF4-FFF2-40B4-BE49-F238E27FC236}">
                <a16:creationId xmlns:a16="http://schemas.microsoft.com/office/drawing/2014/main" id="{CBFBF587-5F0D-4B91-AB1A-CE4F3D43676C}"/>
              </a:ext>
            </a:extLst>
          </p:cNvPr>
          <p:cNvSpPr txBox="1"/>
          <p:nvPr/>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1" name="sax_Navi_Eintrag" hidden="1">
            <a:extLst>
              <a:ext uri="{FF2B5EF4-FFF2-40B4-BE49-F238E27FC236}">
                <a16:creationId xmlns:a16="http://schemas.microsoft.com/office/drawing/2014/main" id="{F6E16E15-577E-47ED-873F-12CA8370E4E5}"/>
              </a:ext>
            </a:extLst>
          </p:cNvPr>
          <p:cNvSpPr txBox="1"/>
          <p:nvPr/>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2" name="sax_Navi_Eintrag" hidden="1">
            <a:extLst>
              <a:ext uri="{FF2B5EF4-FFF2-40B4-BE49-F238E27FC236}">
                <a16:creationId xmlns:a16="http://schemas.microsoft.com/office/drawing/2014/main" id="{4BFC3A4F-B567-401D-AD70-CDA4F62914A1}"/>
              </a:ext>
            </a:extLst>
          </p:cNvPr>
          <p:cNvSpPr txBox="1"/>
          <p:nvPr/>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3" name="sax_Navi_Eintrag" hidden="1">
            <a:extLst>
              <a:ext uri="{FF2B5EF4-FFF2-40B4-BE49-F238E27FC236}">
                <a16:creationId xmlns:a16="http://schemas.microsoft.com/office/drawing/2014/main" id="{0C2C9AFA-C99E-4728-ABDB-78C03AC2CB37}"/>
              </a:ext>
            </a:extLst>
          </p:cNvPr>
          <p:cNvSpPr txBox="1"/>
          <p:nvPr/>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4" name="sax_Navi_Eintrag" hidden="1">
            <a:extLst>
              <a:ext uri="{FF2B5EF4-FFF2-40B4-BE49-F238E27FC236}">
                <a16:creationId xmlns:a16="http://schemas.microsoft.com/office/drawing/2014/main" id="{EE8ADB0A-D432-4E50-8577-0BE53110BD4D}"/>
              </a:ext>
            </a:extLst>
          </p:cNvPr>
          <p:cNvSpPr txBox="1"/>
          <p:nvPr/>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6" name="sax_Navi_Eintrag" hidden="1">
            <a:extLst>
              <a:ext uri="{FF2B5EF4-FFF2-40B4-BE49-F238E27FC236}">
                <a16:creationId xmlns:a16="http://schemas.microsoft.com/office/drawing/2014/main" id="{04D7CD64-BC8E-4E61-A1E7-44F843383F6E}"/>
              </a:ext>
            </a:extLst>
          </p:cNvPr>
          <p:cNvSpPr txBox="1"/>
          <p:nvPr/>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7" name="sax_Navi_Eintrag" hidden="1">
            <a:extLst>
              <a:ext uri="{FF2B5EF4-FFF2-40B4-BE49-F238E27FC236}">
                <a16:creationId xmlns:a16="http://schemas.microsoft.com/office/drawing/2014/main" id="{2B59C9DF-D697-45D6-BA5F-8572612A9719}"/>
              </a:ext>
            </a:extLst>
          </p:cNvPr>
          <p:cNvSpPr txBox="1"/>
          <p:nvPr/>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8" name="sax_Navi_Eintrag" hidden="1">
            <a:extLst>
              <a:ext uri="{FF2B5EF4-FFF2-40B4-BE49-F238E27FC236}">
                <a16:creationId xmlns:a16="http://schemas.microsoft.com/office/drawing/2014/main" id="{4A22ACBF-62A4-415E-BB1E-5973E736AD30}"/>
              </a:ext>
            </a:extLst>
          </p:cNvPr>
          <p:cNvSpPr txBox="1"/>
          <p:nvPr/>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9" name="sax_Navi_Eintrag" hidden="1">
            <a:extLst>
              <a:ext uri="{FF2B5EF4-FFF2-40B4-BE49-F238E27FC236}">
                <a16:creationId xmlns:a16="http://schemas.microsoft.com/office/drawing/2014/main" id="{D685A7C2-37C9-4D02-97E9-4351D662DCCE}"/>
              </a:ext>
            </a:extLst>
          </p:cNvPr>
          <p:cNvSpPr txBox="1"/>
          <p:nvPr/>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40" name="Imagem 39"/>
          <p:cNvPicPr>
            <a:picLocks noChangeAspect="1"/>
          </p:cNvPicPr>
          <p:nvPr/>
        </p:nvPicPr>
        <p:blipFill rotWithShape="1">
          <a:blip r:embed="rId16">
            <a:duotone>
              <a:prstClr val="black"/>
              <a:schemeClr val="tx2">
                <a:tint val="45000"/>
                <a:satMod val="400000"/>
              </a:schemeClr>
            </a:duotone>
            <a:extLst>
              <a:ext uri="{BEBA8EAE-BF5A-486C-A8C5-ECC9F3942E4B}">
                <a14:imgProps xmlns:a14="http://schemas.microsoft.com/office/drawing/2010/main">
                  <a14:imgLayer r:embed="rId17">
                    <a14:imgEffect>
                      <a14:brightnessContrast bright="-40000" contrast="-40000"/>
                    </a14:imgEffect>
                  </a14:imgLayer>
                </a14:imgProps>
              </a:ext>
            </a:extLst>
          </a:blip>
          <a:srcRect l="4571" t="33261" r="11072" b="15503"/>
          <a:stretch/>
        </p:blipFill>
        <p:spPr>
          <a:xfrm>
            <a:off x="9023509" y="257175"/>
            <a:ext cx="1687354" cy="845131"/>
          </a:xfrm>
          <a:prstGeom prst="rect">
            <a:avLst/>
          </a:prstGeom>
        </p:spPr>
      </p:pic>
      <p:pic>
        <p:nvPicPr>
          <p:cNvPr id="41"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42"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8"/>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43"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44"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9"/>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45" name="sax_Navi" hidden="1">
            <a:extLst>
              <a:ext uri="{FF2B5EF4-FFF2-40B4-BE49-F238E27FC236}">
                <a16:creationId xmlns:a16="http://schemas.microsoft.com/office/drawing/2014/main" id="{C41FF67E-CAC8-4727-BB80-BD3270D0CEF8}"/>
              </a:ext>
            </a:extLst>
          </p:cNvPr>
          <p:cNvSpPr txBox="1"/>
          <p:nvPr userDrawn="1"/>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46" name="sax_Navi_Eintrag" hidden="1">
            <a:extLst>
              <a:ext uri="{FF2B5EF4-FFF2-40B4-BE49-F238E27FC236}">
                <a16:creationId xmlns:a16="http://schemas.microsoft.com/office/drawing/2014/main" id="{76421E11-FC60-4C9C-86D2-4A7261468EA8}"/>
              </a:ext>
            </a:extLst>
          </p:cNvPr>
          <p:cNvSpPr txBox="1"/>
          <p:nvPr userDrawn="1"/>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7" name="sax_Navi_Eintrag" hidden="1">
            <a:extLst>
              <a:ext uri="{FF2B5EF4-FFF2-40B4-BE49-F238E27FC236}">
                <a16:creationId xmlns:a16="http://schemas.microsoft.com/office/drawing/2014/main" id="{6DDEE8A0-63BD-44FC-A06A-D0B4BC988457}"/>
              </a:ext>
            </a:extLst>
          </p:cNvPr>
          <p:cNvSpPr txBox="1"/>
          <p:nvPr userDrawn="1"/>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8" name="sax_Navi_Eintrag" hidden="1">
            <a:extLst>
              <a:ext uri="{FF2B5EF4-FFF2-40B4-BE49-F238E27FC236}">
                <a16:creationId xmlns:a16="http://schemas.microsoft.com/office/drawing/2014/main" id="{C281F386-EB80-4CD4-A149-0F3105F0F176}"/>
              </a:ext>
            </a:extLst>
          </p:cNvPr>
          <p:cNvSpPr txBox="1"/>
          <p:nvPr userDrawn="1"/>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9" name="sax_Navi_Eintrag" hidden="1">
            <a:extLst>
              <a:ext uri="{FF2B5EF4-FFF2-40B4-BE49-F238E27FC236}">
                <a16:creationId xmlns:a16="http://schemas.microsoft.com/office/drawing/2014/main" id="{540D3996-4EAD-44F3-88CA-3765C888F6C8}"/>
              </a:ext>
            </a:extLst>
          </p:cNvPr>
          <p:cNvSpPr txBox="1"/>
          <p:nvPr userDrawn="1"/>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0" name="sax_Navi_Eintrag" hidden="1">
            <a:extLst>
              <a:ext uri="{FF2B5EF4-FFF2-40B4-BE49-F238E27FC236}">
                <a16:creationId xmlns:a16="http://schemas.microsoft.com/office/drawing/2014/main" id="{BB3A8BFD-19BB-4ACB-9DFD-C83149C306C2}"/>
              </a:ext>
            </a:extLst>
          </p:cNvPr>
          <p:cNvSpPr txBox="1"/>
          <p:nvPr userDrawn="1"/>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1" name="sax_Navi_Eintrag" hidden="1">
            <a:extLst>
              <a:ext uri="{FF2B5EF4-FFF2-40B4-BE49-F238E27FC236}">
                <a16:creationId xmlns:a16="http://schemas.microsoft.com/office/drawing/2014/main" id="{BFD0FEFA-47E9-42EF-9096-431C0A1EA6FB}"/>
              </a:ext>
            </a:extLst>
          </p:cNvPr>
          <p:cNvSpPr txBox="1"/>
          <p:nvPr userDrawn="1"/>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2" name="sax_Navi_Eintrag" hidden="1">
            <a:extLst>
              <a:ext uri="{FF2B5EF4-FFF2-40B4-BE49-F238E27FC236}">
                <a16:creationId xmlns:a16="http://schemas.microsoft.com/office/drawing/2014/main" id="{17C5D3A3-DDDA-47F6-B2EC-9C8DD04B5C61}"/>
              </a:ext>
            </a:extLst>
          </p:cNvPr>
          <p:cNvSpPr txBox="1"/>
          <p:nvPr userDrawn="1"/>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3" name="sax_Navi_Eintrag" hidden="1">
            <a:extLst>
              <a:ext uri="{FF2B5EF4-FFF2-40B4-BE49-F238E27FC236}">
                <a16:creationId xmlns:a16="http://schemas.microsoft.com/office/drawing/2014/main" id="{2967D591-C383-4FD4-A22C-F9AFB16E557D}"/>
              </a:ext>
            </a:extLst>
          </p:cNvPr>
          <p:cNvSpPr txBox="1"/>
          <p:nvPr userDrawn="1"/>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4" name="sax_Navi_Eintrag" hidden="1">
            <a:extLst>
              <a:ext uri="{FF2B5EF4-FFF2-40B4-BE49-F238E27FC236}">
                <a16:creationId xmlns:a16="http://schemas.microsoft.com/office/drawing/2014/main" id="{AE459D08-B2FF-44E8-A973-63417C3C5BA5}"/>
              </a:ext>
            </a:extLst>
          </p:cNvPr>
          <p:cNvSpPr txBox="1"/>
          <p:nvPr userDrawn="1"/>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5" name="sax_Navi_Eintrag" hidden="1">
            <a:extLst>
              <a:ext uri="{FF2B5EF4-FFF2-40B4-BE49-F238E27FC236}">
                <a16:creationId xmlns:a16="http://schemas.microsoft.com/office/drawing/2014/main" id="{F3D9BD4C-A1E3-4645-AC5B-F13F80C23E9E}"/>
              </a:ext>
            </a:extLst>
          </p:cNvPr>
          <p:cNvSpPr txBox="1"/>
          <p:nvPr userDrawn="1"/>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6" name="sax_Navi_Eintrag" hidden="1">
            <a:extLst>
              <a:ext uri="{FF2B5EF4-FFF2-40B4-BE49-F238E27FC236}">
                <a16:creationId xmlns:a16="http://schemas.microsoft.com/office/drawing/2014/main" id="{CBFBF587-5F0D-4B91-AB1A-CE4F3D43676C}"/>
              </a:ext>
            </a:extLst>
          </p:cNvPr>
          <p:cNvSpPr txBox="1"/>
          <p:nvPr userDrawn="1"/>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7" name="sax_Navi_Eintrag" hidden="1">
            <a:extLst>
              <a:ext uri="{FF2B5EF4-FFF2-40B4-BE49-F238E27FC236}">
                <a16:creationId xmlns:a16="http://schemas.microsoft.com/office/drawing/2014/main" id="{F6E16E15-577E-47ED-873F-12CA8370E4E5}"/>
              </a:ext>
            </a:extLst>
          </p:cNvPr>
          <p:cNvSpPr txBox="1"/>
          <p:nvPr userDrawn="1"/>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8" name="sax_Navi_Eintrag" hidden="1">
            <a:extLst>
              <a:ext uri="{FF2B5EF4-FFF2-40B4-BE49-F238E27FC236}">
                <a16:creationId xmlns:a16="http://schemas.microsoft.com/office/drawing/2014/main" id="{4BFC3A4F-B567-401D-AD70-CDA4F62914A1}"/>
              </a:ext>
            </a:extLst>
          </p:cNvPr>
          <p:cNvSpPr txBox="1"/>
          <p:nvPr userDrawn="1"/>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9" name="sax_Navi_Eintrag" hidden="1">
            <a:extLst>
              <a:ext uri="{FF2B5EF4-FFF2-40B4-BE49-F238E27FC236}">
                <a16:creationId xmlns:a16="http://schemas.microsoft.com/office/drawing/2014/main" id="{0C2C9AFA-C99E-4728-ABDB-78C03AC2CB37}"/>
              </a:ext>
            </a:extLst>
          </p:cNvPr>
          <p:cNvSpPr txBox="1"/>
          <p:nvPr userDrawn="1"/>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0" name="sax_Navi_Eintrag" hidden="1">
            <a:extLst>
              <a:ext uri="{FF2B5EF4-FFF2-40B4-BE49-F238E27FC236}">
                <a16:creationId xmlns:a16="http://schemas.microsoft.com/office/drawing/2014/main" id="{EE8ADB0A-D432-4E50-8577-0BE53110BD4D}"/>
              </a:ext>
            </a:extLst>
          </p:cNvPr>
          <p:cNvSpPr txBox="1"/>
          <p:nvPr userDrawn="1"/>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1" name="sax_Navi_Eintrag" hidden="1">
            <a:extLst>
              <a:ext uri="{FF2B5EF4-FFF2-40B4-BE49-F238E27FC236}">
                <a16:creationId xmlns:a16="http://schemas.microsoft.com/office/drawing/2014/main" id="{04D7CD64-BC8E-4E61-A1E7-44F843383F6E}"/>
              </a:ext>
            </a:extLst>
          </p:cNvPr>
          <p:cNvSpPr txBox="1"/>
          <p:nvPr userDrawn="1"/>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2" name="sax_Navi_Eintrag" hidden="1">
            <a:extLst>
              <a:ext uri="{FF2B5EF4-FFF2-40B4-BE49-F238E27FC236}">
                <a16:creationId xmlns:a16="http://schemas.microsoft.com/office/drawing/2014/main" id="{2B59C9DF-D697-45D6-BA5F-8572612A9719}"/>
              </a:ext>
            </a:extLst>
          </p:cNvPr>
          <p:cNvSpPr txBox="1"/>
          <p:nvPr userDrawn="1"/>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3" name="sax_Navi_Eintrag" hidden="1">
            <a:extLst>
              <a:ext uri="{FF2B5EF4-FFF2-40B4-BE49-F238E27FC236}">
                <a16:creationId xmlns:a16="http://schemas.microsoft.com/office/drawing/2014/main" id="{4A22ACBF-62A4-415E-BB1E-5973E736AD30}"/>
              </a:ext>
            </a:extLst>
          </p:cNvPr>
          <p:cNvSpPr txBox="1"/>
          <p:nvPr userDrawn="1"/>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4" name="sax_Navi_Eintrag" hidden="1">
            <a:extLst>
              <a:ext uri="{FF2B5EF4-FFF2-40B4-BE49-F238E27FC236}">
                <a16:creationId xmlns:a16="http://schemas.microsoft.com/office/drawing/2014/main" id="{D685A7C2-37C9-4D02-97E9-4351D662DCCE}"/>
              </a:ext>
            </a:extLst>
          </p:cNvPr>
          <p:cNvSpPr txBox="1"/>
          <p:nvPr userDrawn="1"/>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65" name="Imagem 64"/>
          <p:cNvPicPr>
            <a:picLocks noChangeAspect="1"/>
          </p:cNvPicPr>
          <p:nvPr userDrawn="1"/>
        </p:nvPicPr>
        <p:blipFill rotWithShape="1">
          <a:blip r:embed="rId16">
            <a:duotone>
              <a:prstClr val="black"/>
              <a:schemeClr val="tx2">
                <a:tint val="45000"/>
                <a:satMod val="400000"/>
              </a:schemeClr>
            </a:duotone>
          </a:blip>
          <a:srcRect l="4571" t="33261" r="11072" b="15503"/>
          <a:stretch/>
        </p:blipFill>
        <p:spPr>
          <a:xfrm>
            <a:off x="9023509" y="257175"/>
            <a:ext cx="1687354" cy="845131"/>
          </a:xfrm>
          <a:prstGeom prst="rect">
            <a:avLst/>
          </a:prstGeom>
        </p:spPr>
      </p:pic>
      <p:sp>
        <p:nvSpPr>
          <p:cNvPr id="66" name="Título 2"/>
          <p:cNvSpPr>
            <a:spLocks noGrp="1"/>
          </p:cNvSpPr>
          <p:nvPr>
            <p:ph type="title"/>
          </p:nvPr>
        </p:nvSpPr>
        <p:spPr>
          <a:xfrm>
            <a:off x="259200" y="648000"/>
            <a:ext cx="10450800" cy="388800"/>
          </a:xfrm>
        </p:spPr>
        <p:txBody>
          <a:bodyPr/>
          <a:lstStyle>
            <a:lvl1pPr algn="l" defTabSz="914333" rtl="0" eaLnBrk="1" latinLnBrk="0" hangingPunct="1">
              <a:lnSpc>
                <a:spcPct val="89000"/>
              </a:lnSpc>
              <a:spcBef>
                <a:spcPct val="0"/>
              </a:spcBef>
              <a:buNone/>
              <a:defRPr lang="en-US" sz="2800" kern="1200" baseline="0" dirty="0">
                <a:solidFill>
                  <a:srgbClr val="525F6B"/>
                </a:solidFill>
                <a:latin typeface="+mj-lt"/>
                <a:ea typeface="+mj-ea"/>
                <a:cs typeface="+mj-cs"/>
              </a:defRPr>
            </a:lvl1pPr>
          </a:lstStyle>
          <a:p>
            <a:r>
              <a:rPr lang="pt-BR" dirty="0">
                <a:solidFill>
                  <a:srgbClr val="525F6B"/>
                </a:solidFill>
              </a:rPr>
              <a:t>Explicação - </a:t>
            </a:r>
            <a:r>
              <a:rPr lang="pt-BR" dirty="0" err="1">
                <a:solidFill>
                  <a:srgbClr val="525F6B"/>
                </a:solidFill>
              </a:rPr>
              <a:t>Scratch</a:t>
            </a:r>
            <a:endParaRPr lang="en-US" dirty="0">
              <a:solidFill>
                <a:srgbClr val="525F6B"/>
              </a:solidFill>
            </a:endParaRPr>
          </a:p>
        </p:txBody>
      </p:sp>
      <p:sp>
        <p:nvSpPr>
          <p:cNvPr id="67" name="Espaço Reservado para Texto 1"/>
          <p:cNvSpPr>
            <a:spLocks noGrp="1"/>
          </p:cNvSpPr>
          <p:nvPr>
            <p:ph type="body" sz="quarter" idx="15"/>
          </p:nvPr>
        </p:nvSpPr>
        <p:spPr>
          <a:xfrm>
            <a:off x="259200" y="259200"/>
            <a:ext cx="10450800" cy="388800"/>
          </a:xfrm>
        </p:spPr>
        <p:txBody>
          <a:bodyPr/>
          <a:lstStyle>
            <a:lvl1pPr marL="0" indent="0" algn="l" defTabSz="914333" rtl="0" eaLnBrk="1" latinLnBrk="0" hangingPunct="1">
              <a:lnSpc>
                <a:spcPct val="89000"/>
              </a:lnSpc>
              <a:spcBef>
                <a:spcPts val="0"/>
              </a:spcBef>
              <a:buFont typeface="Wingdings 3" panose="05040102010807070707" pitchFamily="18" charset="2"/>
              <a:buNone/>
              <a:defRPr lang="en-US" sz="2800" kern="0" baseline="0" dirty="0">
                <a:solidFill>
                  <a:schemeClr val="tx1"/>
                </a:solidFill>
                <a:latin typeface="+mn-lt"/>
                <a:ea typeface="+mn-ea"/>
                <a:cs typeface="+mn-cs"/>
              </a:defRPr>
            </a:lvl1pPr>
          </a:lstStyle>
          <a:p>
            <a:r>
              <a:rPr lang="pt-BR" dirty="0"/>
              <a:t>Introdução à Lógica de Programação</a:t>
            </a:r>
            <a:endParaRPr lang="en-US" dirty="0"/>
          </a:p>
        </p:txBody>
      </p:sp>
    </p:spTree>
    <p:extLst>
      <p:ext uri="{BB962C8B-B14F-4D97-AF65-F5344CB8AC3E}">
        <p14:creationId xmlns:p14="http://schemas.microsoft.com/office/powerpoint/2010/main" val="3900892078"/>
      </p:ext>
    </p:extLst>
  </p:cSld>
  <p:clrMapOvr>
    <a:masterClrMapping/>
  </p:clrMapOvr>
  <p:extLst>
    <p:ext uri="{DCECCB84-F9BA-43D5-87BE-67443E8EF086}">
      <p15:sldGuideLst xmlns:p15="http://schemas.microsoft.com/office/powerpoint/2012/main">
        <p15:guide id="8" pos="162">
          <p15:clr>
            <a:srgbClr val="FBAE40"/>
          </p15:clr>
        </p15:guide>
        <p15:guide id="9" pos="6747">
          <p15:clr>
            <a:srgbClr val="FBAE40"/>
          </p15:clr>
        </p15:guide>
        <p15:guide id="10" orient="horz" pos="162">
          <p15:clr>
            <a:srgbClr val="FBAE40"/>
          </p15:clr>
        </p15:guide>
        <p15:guide id="11" orient="horz" pos="408">
          <p15:clr>
            <a:srgbClr val="FBAE40"/>
          </p15:clr>
        </p15:guide>
        <p15:guide id="12" orient="horz" pos="654">
          <p15:clr>
            <a:srgbClr val="FBAE40"/>
          </p15:clr>
        </p15:guide>
        <p15:guide id="13" orient="horz" pos="816">
          <p15:clr>
            <a:srgbClr val="FBAE40"/>
          </p15:clr>
        </p15:guide>
        <p15:guide id="14" orient="horz" pos="3443">
          <p15:clr>
            <a:srgbClr val="FBAE40"/>
          </p15:clr>
        </p15:guide>
        <p15:guide id="15" pos="190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1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p:custDataLst>
              <p:tags r:id="rId2"/>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p:custDataLst>
              <p:tags r:id="rId3"/>
            </p:custDataLst>
          </p:nvPr>
        </p:nvPicPr>
        <p:blipFill>
          <a:blip r:embed="rId1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12" name="Grafik 3" descr="bottom_d2_169.png">
            <a:extLst>
              <a:ext uri="{FF2B5EF4-FFF2-40B4-BE49-F238E27FC236}">
                <a16:creationId xmlns:a16="http://schemas.microsoft.com/office/drawing/2014/main" id="{EE92306B-89C4-4A4D-81C1-DE629B5A33A0}"/>
              </a:ext>
            </a:extLst>
          </p:cNvPr>
          <p:cNvPicPr>
            <a:picLocks noSel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4" name="Grafik 34" descr="logo2_d2.png">
            <a:extLst>
              <a:ext uri="{FF2B5EF4-FFF2-40B4-BE49-F238E27FC236}">
                <a16:creationId xmlns:a16="http://schemas.microsoft.com/office/drawing/2014/main" id="{4A0BB653-08E0-42FB-832C-B4ECC24A4E72}"/>
              </a:ext>
            </a:extLst>
          </p:cNvPr>
          <p:cNvPicPr>
            <a:picLocks noSelect="1"/>
          </p:cNvPicPr>
          <p:nvPr>
            <p:custDataLst>
              <p:tags r:id="rId5"/>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16"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7" name="Grafik 4" descr="logo1_d2.png">
            <a:extLst>
              <a:ext uri="{FF2B5EF4-FFF2-40B4-BE49-F238E27FC236}">
                <a16:creationId xmlns:a16="http://schemas.microsoft.com/office/drawing/2014/main" id="{EA45B0BA-5E3B-4D0F-8BE3-B1AAA7A49623}"/>
              </a:ext>
            </a:extLst>
          </p:cNvPr>
          <p:cNvPicPr>
            <a:picLocks noSelect="1"/>
          </p:cNvPicPr>
          <p:nvPr>
            <p:custDataLst>
              <p:tags r:id="rId6"/>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18" name="sax_Navi" hidden="1">
            <a:extLst>
              <a:ext uri="{FF2B5EF4-FFF2-40B4-BE49-F238E27FC236}">
                <a16:creationId xmlns:a16="http://schemas.microsoft.com/office/drawing/2014/main" id="{C41FF67E-CAC8-4727-BB80-BD3270D0CEF8}"/>
              </a:ext>
            </a:extLst>
          </p:cNvPr>
          <p:cNvSpPr txBox="1"/>
          <p:nvPr/>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19" name="sax_Navi_Eintrag" hidden="1">
            <a:extLst>
              <a:ext uri="{FF2B5EF4-FFF2-40B4-BE49-F238E27FC236}">
                <a16:creationId xmlns:a16="http://schemas.microsoft.com/office/drawing/2014/main" id="{76421E11-FC60-4C9C-86D2-4A7261468EA8}"/>
              </a:ext>
            </a:extLst>
          </p:cNvPr>
          <p:cNvSpPr txBox="1"/>
          <p:nvPr/>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0" name="sax_Navi_Eintrag" hidden="1">
            <a:extLst>
              <a:ext uri="{FF2B5EF4-FFF2-40B4-BE49-F238E27FC236}">
                <a16:creationId xmlns:a16="http://schemas.microsoft.com/office/drawing/2014/main" id="{6DDEE8A0-63BD-44FC-A06A-D0B4BC988457}"/>
              </a:ext>
            </a:extLst>
          </p:cNvPr>
          <p:cNvSpPr txBox="1"/>
          <p:nvPr/>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1" name="sax_Navi_Eintrag" hidden="1">
            <a:extLst>
              <a:ext uri="{FF2B5EF4-FFF2-40B4-BE49-F238E27FC236}">
                <a16:creationId xmlns:a16="http://schemas.microsoft.com/office/drawing/2014/main" id="{C281F386-EB80-4CD4-A149-0F3105F0F176}"/>
              </a:ext>
            </a:extLst>
          </p:cNvPr>
          <p:cNvSpPr txBox="1"/>
          <p:nvPr/>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2" name="sax_Navi_Eintrag" hidden="1">
            <a:extLst>
              <a:ext uri="{FF2B5EF4-FFF2-40B4-BE49-F238E27FC236}">
                <a16:creationId xmlns:a16="http://schemas.microsoft.com/office/drawing/2014/main" id="{540D3996-4EAD-44F3-88CA-3765C888F6C8}"/>
              </a:ext>
            </a:extLst>
          </p:cNvPr>
          <p:cNvSpPr txBox="1"/>
          <p:nvPr/>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3" name="sax_Navi_Eintrag" hidden="1">
            <a:extLst>
              <a:ext uri="{FF2B5EF4-FFF2-40B4-BE49-F238E27FC236}">
                <a16:creationId xmlns:a16="http://schemas.microsoft.com/office/drawing/2014/main" id="{BB3A8BFD-19BB-4ACB-9DFD-C83149C306C2}"/>
              </a:ext>
            </a:extLst>
          </p:cNvPr>
          <p:cNvSpPr txBox="1"/>
          <p:nvPr/>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4" name="sax_Navi_Eintrag" hidden="1">
            <a:extLst>
              <a:ext uri="{FF2B5EF4-FFF2-40B4-BE49-F238E27FC236}">
                <a16:creationId xmlns:a16="http://schemas.microsoft.com/office/drawing/2014/main" id="{BFD0FEFA-47E9-42EF-9096-431C0A1EA6FB}"/>
              </a:ext>
            </a:extLst>
          </p:cNvPr>
          <p:cNvSpPr txBox="1"/>
          <p:nvPr/>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5" name="sax_Navi_Eintrag" hidden="1">
            <a:extLst>
              <a:ext uri="{FF2B5EF4-FFF2-40B4-BE49-F238E27FC236}">
                <a16:creationId xmlns:a16="http://schemas.microsoft.com/office/drawing/2014/main" id="{17C5D3A3-DDDA-47F6-B2EC-9C8DD04B5C61}"/>
              </a:ext>
            </a:extLst>
          </p:cNvPr>
          <p:cNvSpPr txBox="1"/>
          <p:nvPr/>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6" name="sax_Navi_Eintrag" hidden="1">
            <a:extLst>
              <a:ext uri="{FF2B5EF4-FFF2-40B4-BE49-F238E27FC236}">
                <a16:creationId xmlns:a16="http://schemas.microsoft.com/office/drawing/2014/main" id="{2967D591-C383-4FD4-A22C-F9AFB16E557D}"/>
              </a:ext>
            </a:extLst>
          </p:cNvPr>
          <p:cNvSpPr txBox="1"/>
          <p:nvPr/>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7" name="sax_Navi_Eintrag" hidden="1">
            <a:extLst>
              <a:ext uri="{FF2B5EF4-FFF2-40B4-BE49-F238E27FC236}">
                <a16:creationId xmlns:a16="http://schemas.microsoft.com/office/drawing/2014/main" id="{AE459D08-B2FF-44E8-A973-63417C3C5BA5}"/>
              </a:ext>
            </a:extLst>
          </p:cNvPr>
          <p:cNvSpPr txBox="1"/>
          <p:nvPr/>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9" name="sax_Navi_Eintrag" hidden="1">
            <a:extLst>
              <a:ext uri="{FF2B5EF4-FFF2-40B4-BE49-F238E27FC236}">
                <a16:creationId xmlns:a16="http://schemas.microsoft.com/office/drawing/2014/main" id="{F3D9BD4C-A1E3-4645-AC5B-F13F80C23E9E}"/>
              </a:ext>
            </a:extLst>
          </p:cNvPr>
          <p:cNvSpPr txBox="1"/>
          <p:nvPr/>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0" name="sax_Navi_Eintrag" hidden="1">
            <a:extLst>
              <a:ext uri="{FF2B5EF4-FFF2-40B4-BE49-F238E27FC236}">
                <a16:creationId xmlns:a16="http://schemas.microsoft.com/office/drawing/2014/main" id="{CBFBF587-5F0D-4B91-AB1A-CE4F3D43676C}"/>
              </a:ext>
            </a:extLst>
          </p:cNvPr>
          <p:cNvSpPr txBox="1"/>
          <p:nvPr/>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1" name="sax_Navi_Eintrag" hidden="1">
            <a:extLst>
              <a:ext uri="{FF2B5EF4-FFF2-40B4-BE49-F238E27FC236}">
                <a16:creationId xmlns:a16="http://schemas.microsoft.com/office/drawing/2014/main" id="{F6E16E15-577E-47ED-873F-12CA8370E4E5}"/>
              </a:ext>
            </a:extLst>
          </p:cNvPr>
          <p:cNvSpPr txBox="1"/>
          <p:nvPr/>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2" name="sax_Navi_Eintrag" hidden="1">
            <a:extLst>
              <a:ext uri="{FF2B5EF4-FFF2-40B4-BE49-F238E27FC236}">
                <a16:creationId xmlns:a16="http://schemas.microsoft.com/office/drawing/2014/main" id="{4BFC3A4F-B567-401D-AD70-CDA4F62914A1}"/>
              </a:ext>
            </a:extLst>
          </p:cNvPr>
          <p:cNvSpPr txBox="1"/>
          <p:nvPr/>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3" name="sax_Navi_Eintrag" hidden="1">
            <a:extLst>
              <a:ext uri="{FF2B5EF4-FFF2-40B4-BE49-F238E27FC236}">
                <a16:creationId xmlns:a16="http://schemas.microsoft.com/office/drawing/2014/main" id="{0C2C9AFA-C99E-4728-ABDB-78C03AC2CB37}"/>
              </a:ext>
            </a:extLst>
          </p:cNvPr>
          <p:cNvSpPr txBox="1"/>
          <p:nvPr/>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4" name="sax_Navi_Eintrag" hidden="1">
            <a:extLst>
              <a:ext uri="{FF2B5EF4-FFF2-40B4-BE49-F238E27FC236}">
                <a16:creationId xmlns:a16="http://schemas.microsoft.com/office/drawing/2014/main" id="{EE8ADB0A-D432-4E50-8577-0BE53110BD4D}"/>
              </a:ext>
            </a:extLst>
          </p:cNvPr>
          <p:cNvSpPr txBox="1"/>
          <p:nvPr/>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6" name="sax_Navi_Eintrag" hidden="1">
            <a:extLst>
              <a:ext uri="{FF2B5EF4-FFF2-40B4-BE49-F238E27FC236}">
                <a16:creationId xmlns:a16="http://schemas.microsoft.com/office/drawing/2014/main" id="{04D7CD64-BC8E-4E61-A1E7-44F843383F6E}"/>
              </a:ext>
            </a:extLst>
          </p:cNvPr>
          <p:cNvSpPr txBox="1"/>
          <p:nvPr/>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7" name="sax_Navi_Eintrag" hidden="1">
            <a:extLst>
              <a:ext uri="{FF2B5EF4-FFF2-40B4-BE49-F238E27FC236}">
                <a16:creationId xmlns:a16="http://schemas.microsoft.com/office/drawing/2014/main" id="{2B59C9DF-D697-45D6-BA5F-8572612A9719}"/>
              </a:ext>
            </a:extLst>
          </p:cNvPr>
          <p:cNvSpPr txBox="1"/>
          <p:nvPr/>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8" name="sax_Navi_Eintrag" hidden="1">
            <a:extLst>
              <a:ext uri="{FF2B5EF4-FFF2-40B4-BE49-F238E27FC236}">
                <a16:creationId xmlns:a16="http://schemas.microsoft.com/office/drawing/2014/main" id="{4A22ACBF-62A4-415E-BB1E-5973E736AD30}"/>
              </a:ext>
            </a:extLst>
          </p:cNvPr>
          <p:cNvSpPr txBox="1"/>
          <p:nvPr/>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9" name="sax_Navi_Eintrag" hidden="1">
            <a:extLst>
              <a:ext uri="{FF2B5EF4-FFF2-40B4-BE49-F238E27FC236}">
                <a16:creationId xmlns:a16="http://schemas.microsoft.com/office/drawing/2014/main" id="{D685A7C2-37C9-4D02-97E9-4351D662DCCE}"/>
              </a:ext>
            </a:extLst>
          </p:cNvPr>
          <p:cNvSpPr txBox="1"/>
          <p:nvPr/>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40" name="Imagem 39"/>
          <p:cNvPicPr>
            <a:picLocks noChangeAspect="1"/>
          </p:cNvPicPr>
          <p:nvPr/>
        </p:nvPicPr>
        <p:blipFill rotWithShape="1">
          <a:blip r:embed="rId16">
            <a:duotone>
              <a:prstClr val="black"/>
              <a:schemeClr val="tx2">
                <a:tint val="45000"/>
                <a:satMod val="400000"/>
              </a:schemeClr>
            </a:duotone>
            <a:extLst>
              <a:ext uri="{BEBA8EAE-BF5A-486C-A8C5-ECC9F3942E4B}">
                <a14:imgProps xmlns:a14="http://schemas.microsoft.com/office/drawing/2010/main">
                  <a14:imgLayer r:embed="rId17">
                    <a14:imgEffect>
                      <a14:brightnessContrast bright="-40000" contrast="-40000"/>
                    </a14:imgEffect>
                  </a14:imgLayer>
                </a14:imgProps>
              </a:ext>
            </a:extLst>
          </a:blip>
          <a:srcRect l="4571" t="33261" r="11072" b="15503"/>
          <a:stretch/>
        </p:blipFill>
        <p:spPr>
          <a:xfrm>
            <a:off x="9023509" y="257175"/>
            <a:ext cx="1687354" cy="845131"/>
          </a:xfrm>
          <a:prstGeom prst="rect">
            <a:avLst/>
          </a:prstGeom>
        </p:spPr>
      </p:pic>
      <p:pic>
        <p:nvPicPr>
          <p:cNvPr id="41"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42"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8"/>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43"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44"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9"/>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45" name="sax_Navi" hidden="1">
            <a:extLst>
              <a:ext uri="{FF2B5EF4-FFF2-40B4-BE49-F238E27FC236}">
                <a16:creationId xmlns:a16="http://schemas.microsoft.com/office/drawing/2014/main" id="{C41FF67E-CAC8-4727-BB80-BD3270D0CEF8}"/>
              </a:ext>
            </a:extLst>
          </p:cNvPr>
          <p:cNvSpPr txBox="1"/>
          <p:nvPr userDrawn="1"/>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46" name="sax_Navi_Eintrag" hidden="1">
            <a:extLst>
              <a:ext uri="{FF2B5EF4-FFF2-40B4-BE49-F238E27FC236}">
                <a16:creationId xmlns:a16="http://schemas.microsoft.com/office/drawing/2014/main" id="{76421E11-FC60-4C9C-86D2-4A7261468EA8}"/>
              </a:ext>
            </a:extLst>
          </p:cNvPr>
          <p:cNvSpPr txBox="1"/>
          <p:nvPr userDrawn="1"/>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7" name="sax_Navi_Eintrag" hidden="1">
            <a:extLst>
              <a:ext uri="{FF2B5EF4-FFF2-40B4-BE49-F238E27FC236}">
                <a16:creationId xmlns:a16="http://schemas.microsoft.com/office/drawing/2014/main" id="{6DDEE8A0-63BD-44FC-A06A-D0B4BC988457}"/>
              </a:ext>
            </a:extLst>
          </p:cNvPr>
          <p:cNvSpPr txBox="1"/>
          <p:nvPr userDrawn="1"/>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8" name="sax_Navi_Eintrag" hidden="1">
            <a:extLst>
              <a:ext uri="{FF2B5EF4-FFF2-40B4-BE49-F238E27FC236}">
                <a16:creationId xmlns:a16="http://schemas.microsoft.com/office/drawing/2014/main" id="{C281F386-EB80-4CD4-A149-0F3105F0F176}"/>
              </a:ext>
            </a:extLst>
          </p:cNvPr>
          <p:cNvSpPr txBox="1"/>
          <p:nvPr userDrawn="1"/>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9" name="sax_Navi_Eintrag" hidden="1">
            <a:extLst>
              <a:ext uri="{FF2B5EF4-FFF2-40B4-BE49-F238E27FC236}">
                <a16:creationId xmlns:a16="http://schemas.microsoft.com/office/drawing/2014/main" id="{540D3996-4EAD-44F3-88CA-3765C888F6C8}"/>
              </a:ext>
            </a:extLst>
          </p:cNvPr>
          <p:cNvSpPr txBox="1"/>
          <p:nvPr userDrawn="1"/>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0" name="sax_Navi_Eintrag" hidden="1">
            <a:extLst>
              <a:ext uri="{FF2B5EF4-FFF2-40B4-BE49-F238E27FC236}">
                <a16:creationId xmlns:a16="http://schemas.microsoft.com/office/drawing/2014/main" id="{BB3A8BFD-19BB-4ACB-9DFD-C83149C306C2}"/>
              </a:ext>
            </a:extLst>
          </p:cNvPr>
          <p:cNvSpPr txBox="1"/>
          <p:nvPr userDrawn="1"/>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1" name="sax_Navi_Eintrag" hidden="1">
            <a:extLst>
              <a:ext uri="{FF2B5EF4-FFF2-40B4-BE49-F238E27FC236}">
                <a16:creationId xmlns:a16="http://schemas.microsoft.com/office/drawing/2014/main" id="{BFD0FEFA-47E9-42EF-9096-431C0A1EA6FB}"/>
              </a:ext>
            </a:extLst>
          </p:cNvPr>
          <p:cNvSpPr txBox="1"/>
          <p:nvPr userDrawn="1"/>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2" name="sax_Navi_Eintrag" hidden="1">
            <a:extLst>
              <a:ext uri="{FF2B5EF4-FFF2-40B4-BE49-F238E27FC236}">
                <a16:creationId xmlns:a16="http://schemas.microsoft.com/office/drawing/2014/main" id="{17C5D3A3-DDDA-47F6-B2EC-9C8DD04B5C61}"/>
              </a:ext>
            </a:extLst>
          </p:cNvPr>
          <p:cNvSpPr txBox="1"/>
          <p:nvPr userDrawn="1"/>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3" name="sax_Navi_Eintrag" hidden="1">
            <a:extLst>
              <a:ext uri="{FF2B5EF4-FFF2-40B4-BE49-F238E27FC236}">
                <a16:creationId xmlns:a16="http://schemas.microsoft.com/office/drawing/2014/main" id="{2967D591-C383-4FD4-A22C-F9AFB16E557D}"/>
              </a:ext>
            </a:extLst>
          </p:cNvPr>
          <p:cNvSpPr txBox="1"/>
          <p:nvPr userDrawn="1"/>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4" name="sax_Navi_Eintrag" hidden="1">
            <a:extLst>
              <a:ext uri="{FF2B5EF4-FFF2-40B4-BE49-F238E27FC236}">
                <a16:creationId xmlns:a16="http://schemas.microsoft.com/office/drawing/2014/main" id="{AE459D08-B2FF-44E8-A973-63417C3C5BA5}"/>
              </a:ext>
            </a:extLst>
          </p:cNvPr>
          <p:cNvSpPr txBox="1"/>
          <p:nvPr userDrawn="1"/>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5" name="sax_Navi_Eintrag" hidden="1">
            <a:extLst>
              <a:ext uri="{FF2B5EF4-FFF2-40B4-BE49-F238E27FC236}">
                <a16:creationId xmlns:a16="http://schemas.microsoft.com/office/drawing/2014/main" id="{F3D9BD4C-A1E3-4645-AC5B-F13F80C23E9E}"/>
              </a:ext>
            </a:extLst>
          </p:cNvPr>
          <p:cNvSpPr txBox="1"/>
          <p:nvPr userDrawn="1"/>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6" name="sax_Navi_Eintrag" hidden="1">
            <a:extLst>
              <a:ext uri="{FF2B5EF4-FFF2-40B4-BE49-F238E27FC236}">
                <a16:creationId xmlns:a16="http://schemas.microsoft.com/office/drawing/2014/main" id="{CBFBF587-5F0D-4B91-AB1A-CE4F3D43676C}"/>
              </a:ext>
            </a:extLst>
          </p:cNvPr>
          <p:cNvSpPr txBox="1"/>
          <p:nvPr userDrawn="1"/>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7" name="sax_Navi_Eintrag" hidden="1">
            <a:extLst>
              <a:ext uri="{FF2B5EF4-FFF2-40B4-BE49-F238E27FC236}">
                <a16:creationId xmlns:a16="http://schemas.microsoft.com/office/drawing/2014/main" id="{F6E16E15-577E-47ED-873F-12CA8370E4E5}"/>
              </a:ext>
            </a:extLst>
          </p:cNvPr>
          <p:cNvSpPr txBox="1"/>
          <p:nvPr userDrawn="1"/>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8" name="sax_Navi_Eintrag" hidden="1">
            <a:extLst>
              <a:ext uri="{FF2B5EF4-FFF2-40B4-BE49-F238E27FC236}">
                <a16:creationId xmlns:a16="http://schemas.microsoft.com/office/drawing/2014/main" id="{4BFC3A4F-B567-401D-AD70-CDA4F62914A1}"/>
              </a:ext>
            </a:extLst>
          </p:cNvPr>
          <p:cNvSpPr txBox="1"/>
          <p:nvPr userDrawn="1"/>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9" name="sax_Navi_Eintrag" hidden="1">
            <a:extLst>
              <a:ext uri="{FF2B5EF4-FFF2-40B4-BE49-F238E27FC236}">
                <a16:creationId xmlns:a16="http://schemas.microsoft.com/office/drawing/2014/main" id="{0C2C9AFA-C99E-4728-ABDB-78C03AC2CB37}"/>
              </a:ext>
            </a:extLst>
          </p:cNvPr>
          <p:cNvSpPr txBox="1"/>
          <p:nvPr userDrawn="1"/>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0" name="sax_Navi_Eintrag" hidden="1">
            <a:extLst>
              <a:ext uri="{FF2B5EF4-FFF2-40B4-BE49-F238E27FC236}">
                <a16:creationId xmlns:a16="http://schemas.microsoft.com/office/drawing/2014/main" id="{EE8ADB0A-D432-4E50-8577-0BE53110BD4D}"/>
              </a:ext>
            </a:extLst>
          </p:cNvPr>
          <p:cNvSpPr txBox="1"/>
          <p:nvPr userDrawn="1"/>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1" name="sax_Navi_Eintrag" hidden="1">
            <a:extLst>
              <a:ext uri="{FF2B5EF4-FFF2-40B4-BE49-F238E27FC236}">
                <a16:creationId xmlns:a16="http://schemas.microsoft.com/office/drawing/2014/main" id="{04D7CD64-BC8E-4E61-A1E7-44F843383F6E}"/>
              </a:ext>
            </a:extLst>
          </p:cNvPr>
          <p:cNvSpPr txBox="1"/>
          <p:nvPr userDrawn="1"/>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2" name="sax_Navi_Eintrag" hidden="1">
            <a:extLst>
              <a:ext uri="{FF2B5EF4-FFF2-40B4-BE49-F238E27FC236}">
                <a16:creationId xmlns:a16="http://schemas.microsoft.com/office/drawing/2014/main" id="{2B59C9DF-D697-45D6-BA5F-8572612A9719}"/>
              </a:ext>
            </a:extLst>
          </p:cNvPr>
          <p:cNvSpPr txBox="1"/>
          <p:nvPr userDrawn="1"/>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3" name="sax_Navi_Eintrag" hidden="1">
            <a:extLst>
              <a:ext uri="{FF2B5EF4-FFF2-40B4-BE49-F238E27FC236}">
                <a16:creationId xmlns:a16="http://schemas.microsoft.com/office/drawing/2014/main" id="{4A22ACBF-62A4-415E-BB1E-5973E736AD30}"/>
              </a:ext>
            </a:extLst>
          </p:cNvPr>
          <p:cNvSpPr txBox="1"/>
          <p:nvPr userDrawn="1"/>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4" name="sax_Navi_Eintrag" hidden="1">
            <a:extLst>
              <a:ext uri="{FF2B5EF4-FFF2-40B4-BE49-F238E27FC236}">
                <a16:creationId xmlns:a16="http://schemas.microsoft.com/office/drawing/2014/main" id="{D685A7C2-37C9-4D02-97E9-4351D662DCCE}"/>
              </a:ext>
            </a:extLst>
          </p:cNvPr>
          <p:cNvSpPr txBox="1"/>
          <p:nvPr userDrawn="1"/>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65" name="Imagem 64"/>
          <p:cNvPicPr>
            <a:picLocks noChangeAspect="1"/>
          </p:cNvPicPr>
          <p:nvPr userDrawn="1"/>
        </p:nvPicPr>
        <p:blipFill rotWithShape="1">
          <a:blip r:embed="rId16">
            <a:duotone>
              <a:prstClr val="black"/>
              <a:schemeClr val="tx2">
                <a:tint val="45000"/>
                <a:satMod val="400000"/>
              </a:schemeClr>
            </a:duotone>
          </a:blip>
          <a:srcRect l="4571" t="33261" r="11072" b="15503"/>
          <a:stretch/>
        </p:blipFill>
        <p:spPr>
          <a:xfrm>
            <a:off x="9023509" y="257175"/>
            <a:ext cx="1687354" cy="845131"/>
          </a:xfrm>
          <a:prstGeom prst="rect">
            <a:avLst/>
          </a:prstGeom>
        </p:spPr>
      </p:pic>
      <p:sp>
        <p:nvSpPr>
          <p:cNvPr id="66" name="Título 2"/>
          <p:cNvSpPr>
            <a:spLocks noGrp="1"/>
          </p:cNvSpPr>
          <p:nvPr>
            <p:ph type="title"/>
          </p:nvPr>
        </p:nvSpPr>
        <p:spPr>
          <a:xfrm>
            <a:off x="259200" y="648000"/>
            <a:ext cx="10450800" cy="388800"/>
          </a:xfrm>
        </p:spPr>
        <p:txBody>
          <a:bodyPr/>
          <a:lstStyle>
            <a:lvl1pPr algn="l" defTabSz="914333" rtl="0" eaLnBrk="1" latinLnBrk="0" hangingPunct="1">
              <a:lnSpc>
                <a:spcPct val="89000"/>
              </a:lnSpc>
              <a:spcBef>
                <a:spcPct val="0"/>
              </a:spcBef>
              <a:buNone/>
              <a:defRPr lang="en-US" sz="2800" kern="1200" baseline="0" dirty="0">
                <a:solidFill>
                  <a:srgbClr val="525F6B"/>
                </a:solidFill>
                <a:latin typeface="+mj-lt"/>
                <a:ea typeface="+mj-ea"/>
                <a:cs typeface="+mj-cs"/>
              </a:defRPr>
            </a:lvl1pPr>
          </a:lstStyle>
          <a:p>
            <a:r>
              <a:rPr lang="pt-BR" dirty="0">
                <a:solidFill>
                  <a:srgbClr val="525F6B"/>
                </a:solidFill>
              </a:rPr>
              <a:t>Explicação - </a:t>
            </a:r>
            <a:r>
              <a:rPr lang="pt-BR" dirty="0" err="1">
                <a:solidFill>
                  <a:srgbClr val="525F6B"/>
                </a:solidFill>
              </a:rPr>
              <a:t>Scratch</a:t>
            </a:r>
            <a:endParaRPr lang="en-US" dirty="0">
              <a:solidFill>
                <a:srgbClr val="525F6B"/>
              </a:solidFill>
            </a:endParaRPr>
          </a:p>
        </p:txBody>
      </p:sp>
      <p:sp>
        <p:nvSpPr>
          <p:cNvPr id="67" name="Espaço Reservado para Texto 1"/>
          <p:cNvSpPr>
            <a:spLocks noGrp="1"/>
          </p:cNvSpPr>
          <p:nvPr>
            <p:ph type="body" sz="quarter" idx="15"/>
          </p:nvPr>
        </p:nvSpPr>
        <p:spPr>
          <a:xfrm>
            <a:off x="259200" y="259200"/>
            <a:ext cx="10450800" cy="388800"/>
          </a:xfrm>
        </p:spPr>
        <p:txBody>
          <a:bodyPr/>
          <a:lstStyle>
            <a:lvl1pPr marL="0" indent="0" algn="l" defTabSz="914333" rtl="0" eaLnBrk="1" latinLnBrk="0" hangingPunct="1">
              <a:lnSpc>
                <a:spcPct val="89000"/>
              </a:lnSpc>
              <a:spcBef>
                <a:spcPts val="0"/>
              </a:spcBef>
              <a:buFont typeface="Wingdings 3" panose="05040102010807070707" pitchFamily="18" charset="2"/>
              <a:buNone/>
              <a:defRPr lang="en-US" sz="2800" kern="0" baseline="0" dirty="0">
                <a:solidFill>
                  <a:schemeClr val="tx1"/>
                </a:solidFill>
                <a:latin typeface="+mn-lt"/>
                <a:ea typeface="+mn-ea"/>
                <a:cs typeface="+mn-cs"/>
              </a:defRPr>
            </a:lvl1pPr>
          </a:lstStyle>
          <a:p>
            <a:r>
              <a:rPr lang="pt-BR" dirty="0"/>
              <a:t>Introdução à Lógica de Programação</a:t>
            </a:r>
            <a:endParaRPr lang="en-US" dirty="0"/>
          </a:p>
        </p:txBody>
      </p:sp>
      <p:sp>
        <p:nvSpPr>
          <p:cNvPr id="68" name="Espaço Reservado para Conteúdo 2"/>
          <p:cNvSpPr>
            <a:spLocks noGrp="1"/>
          </p:cNvSpPr>
          <p:nvPr>
            <p:ph idx="4294967295"/>
          </p:nvPr>
        </p:nvSpPr>
        <p:spPr>
          <a:xfrm>
            <a:off x="283238" y="1205052"/>
            <a:ext cx="10450513" cy="4168775"/>
          </a:xfrm>
        </p:spPr>
        <p:txBody>
          <a:bodyPr>
            <a:normAutofit/>
          </a:bodyPr>
          <a:lstStyle/>
          <a:p>
            <a:r>
              <a:rPr lang="pt-BR" dirty="0"/>
              <a:t>Dados de entrada / Inputs / X: </a:t>
            </a:r>
            <a:r>
              <a:rPr lang="pt-BR" b="1" dirty="0"/>
              <a:t>Colunas</a:t>
            </a:r>
            <a:r>
              <a:rPr lang="pt-BR" dirty="0"/>
              <a:t> com características (</a:t>
            </a:r>
            <a:r>
              <a:rPr lang="pt-BR" dirty="0" err="1"/>
              <a:t>features</a:t>
            </a:r>
            <a:r>
              <a:rPr lang="pt-BR" dirty="0"/>
              <a:t>). </a:t>
            </a:r>
          </a:p>
          <a:p>
            <a:endParaRPr lang="pt-BR" dirty="0"/>
          </a:p>
          <a:p>
            <a:r>
              <a:rPr lang="pt-BR" dirty="0"/>
              <a:t>Dado de saída / Outputs / Y: Uma </a:t>
            </a:r>
            <a:r>
              <a:rPr lang="pt-BR" b="1" dirty="0"/>
              <a:t>coluna resposta </a:t>
            </a:r>
            <a:r>
              <a:rPr lang="pt-BR" dirty="0"/>
              <a:t>(</a:t>
            </a:r>
            <a:r>
              <a:rPr lang="pt-BR" dirty="0" err="1"/>
              <a:t>target</a:t>
            </a:r>
            <a:r>
              <a:rPr lang="pt-BR" dirty="0"/>
              <a:t>) ou</a:t>
            </a:r>
            <a:r>
              <a:rPr lang="pt-BR" b="1" dirty="0"/>
              <a:t> rótulo </a:t>
            </a:r>
            <a:r>
              <a:rPr lang="pt-BR" dirty="0"/>
              <a:t>(</a:t>
            </a:r>
            <a:r>
              <a:rPr lang="pt-BR" dirty="0" err="1"/>
              <a:t>label</a:t>
            </a:r>
            <a:r>
              <a:rPr lang="pt-BR" dirty="0"/>
              <a:t>).</a:t>
            </a:r>
          </a:p>
          <a:p>
            <a:endParaRPr lang="pt-BR" dirty="0"/>
          </a:p>
          <a:p>
            <a:r>
              <a:rPr lang="pt-BR" dirty="0"/>
              <a:t>Amostras / Exemplos / Linhas: Cada linha (</a:t>
            </a:r>
            <a:r>
              <a:rPr lang="pt-BR" dirty="0" err="1"/>
              <a:t>row</a:t>
            </a:r>
            <a:r>
              <a:rPr lang="pt-BR" dirty="0"/>
              <a:t>) é um exemplo/amostra com valores específicos para cada coluna e rótulo associado a </a:t>
            </a:r>
            <a:r>
              <a:rPr lang="pt-BR" b="1" dirty="0"/>
              <a:t>configuração de características presentes</a:t>
            </a:r>
            <a:r>
              <a:rPr lang="pt-BR" dirty="0"/>
              <a:t>.</a:t>
            </a:r>
          </a:p>
          <a:p>
            <a:pPr marL="0" indent="0">
              <a:buNone/>
            </a:pPr>
            <a:endParaRPr lang="pt-BR" dirty="0"/>
          </a:p>
        </p:txBody>
      </p:sp>
    </p:spTree>
    <p:extLst>
      <p:ext uri="{BB962C8B-B14F-4D97-AF65-F5344CB8AC3E}">
        <p14:creationId xmlns:p14="http://schemas.microsoft.com/office/powerpoint/2010/main" val="4148502514"/>
      </p:ext>
    </p:extLst>
  </p:cSld>
  <p:clrMapOvr>
    <a:masterClrMapping/>
  </p:clrMapOvr>
  <p:extLst>
    <p:ext uri="{DCECCB84-F9BA-43D5-87BE-67443E8EF086}">
      <p15:sldGuideLst xmlns:p15="http://schemas.microsoft.com/office/powerpoint/2012/main">
        <p15:guide id="8" pos="162">
          <p15:clr>
            <a:srgbClr val="FBAE40"/>
          </p15:clr>
        </p15:guide>
        <p15:guide id="9" pos="6747">
          <p15:clr>
            <a:srgbClr val="FBAE40"/>
          </p15:clr>
        </p15:guide>
        <p15:guide id="10" orient="horz" pos="162">
          <p15:clr>
            <a:srgbClr val="FBAE40"/>
          </p15:clr>
        </p15:guide>
        <p15:guide id="11" orient="horz" pos="408">
          <p15:clr>
            <a:srgbClr val="FBAE40"/>
          </p15:clr>
        </p15:guide>
        <p15:guide id="12" orient="horz" pos="654">
          <p15:clr>
            <a:srgbClr val="FBAE40"/>
          </p15:clr>
        </p15:guide>
        <p15:guide id="13" orient="horz" pos="816">
          <p15:clr>
            <a:srgbClr val="FBAE40"/>
          </p15:clr>
        </p15:guide>
        <p15:guide id="14" orient="horz" pos="3443">
          <p15:clr>
            <a:srgbClr val="FBAE40"/>
          </p15:clr>
        </p15:guide>
        <p15:guide id="15" pos="190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1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p:custDataLst>
              <p:tags r:id="rId2"/>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p:custDataLst>
              <p:tags r:id="rId3"/>
            </p:custDataLst>
          </p:nvPr>
        </p:nvPicPr>
        <p:blipFill>
          <a:blip r:embed="rId1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12" name="Grafik 3" descr="bottom_d2_169.png">
            <a:extLst>
              <a:ext uri="{FF2B5EF4-FFF2-40B4-BE49-F238E27FC236}">
                <a16:creationId xmlns:a16="http://schemas.microsoft.com/office/drawing/2014/main" id="{EE92306B-89C4-4A4D-81C1-DE629B5A33A0}"/>
              </a:ext>
            </a:extLst>
          </p:cNvPr>
          <p:cNvPicPr>
            <a:picLocks noSel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4" name="Grafik 34" descr="logo2_d2.png">
            <a:extLst>
              <a:ext uri="{FF2B5EF4-FFF2-40B4-BE49-F238E27FC236}">
                <a16:creationId xmlns:a16="http://schemas.microsoft.com/office/drawing/2014/main" id="{4A0BB653-08E0-42FB-832C-B4ECC24A4E72}"/>
              </a:ext>
            </a:extLst>
          </p:cNvPr>
          <p:cNvPicPr>
            <a:picLocks noSelect="1"/>
          </p:cNvPicPr>
          <p:nvPr>
            <p:custDataLst>
              <p:tags r:id="rId5"/>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16"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7" name="Grafik 4" descr="logo1_d2.png">
            <a:extLst>
              <a:ext uri="{FF2B5EF4-FFF2-40B4-BE49-F238E27FC236}">
                <a16:creationId xmlns:a16="http://schemas.microsoft.com/office/drawing/2014/main" id="{EA45B0BA-5E3B-4D0F-8BE3-B1AAA7A49623}"/>
              </a:ext>
            </a:extLst>
          </p:cNvPr>
          <p:cNvPicPr>
            <a:picLocks noSelect="1"/>
          </p:cNvPicPr>
          <p:nvPr>
            <p:custDataLst>
              <p:tags r:id="rId6"/>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18" name="sax_Navi" hidden="1">
            <a:extLst>
              <a:ext uri="{FF2B5EF4-FFF2-40B4-BE49-F238E27FC236}">
                <a16:creationId xmlns:a16="http://schemas.microsoft.com/office/drawing/2014/main" id="{C41FF67E-CAC8-4727-BB80-BD3270D0CEF8}"/>
              </a:ext>
            </a:extLst>
          </p:cNvPr>
          <p:cNvSpPr txBox="1"/>
          <p:nvPr/>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19" name="sax_Navi_Eintrag" hidden="1">
            <a:extLst>
              <a:ext uri="{FF2B5EF4-FFF2-40B4-BE49-F238E27FC236}">
                <a16:creationId xmlns:a16="http://schemas.microsoft.com/office/drawing/2014/main" id="{76421E11-FC60-4C9C-86D2-4A7261468EA8}"/>
              </a:ext>
            </a:extLst>
          </p:cNvPr>
          <p:cNvSpPr txBox="1"/>
          <p:nvPr/>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0" name="sax_Navi_Eintrag" hidden="1">
            <a:extLst>
              <a:ext uri="{FF2B5EF4-FFF2-40B4-BE49-F238E27FC236}">
                <a16:creationId xmlns:a16="http://schemas.microsoft.com/office/drawing/2014/main" id="{6DDEE8A0-63BD-44FC-A06A-D0B4BC988457}"/>
              </a:ext>
            </a:extLst>
          </p:cNvPr>
          <p:cNvSpPr txBox="1"/>
          <p:nvPr/>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1" name="sax_Navi_Eintrag" hidden="1">
            <a:extLst>
              <a:ext uri="{FF2B5EF4-FFF2-40B4-BE49-F238E27FC236}">
                <a16:creationId xmlns:a16="http://schemas.microsoft.com/office/drawing/2014/main" id="{C281F386-EB80-4CD4-A149-0F3105F0F176}"/>
              </a:ext>
            </a:extLst>
          </p:cNvPr>
          <p:cNvSpPr txBox="1"/>
          <p:nvPr/>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2" name="sax_Navi_Eintrag" hidden="1">
            <a:extLst>
              <a:ext uri="{FF2B5EF4-FFF2-40B4-BE49-F238E27FC236}">
                <a16:creationId xmlns:a16="http://schemas.microsoft.com/office/drawing/2014/main" id="{540D3996-4EAD-44F3-88CA-3765C888F6C8}"/>
              </a:ext>
            </a:extLst>
          </p:cNvPr>
          <p:cNvSpPr txBox="1"/>
          <p:nvPr/>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3" name="sax_Navi_Eintrag" hidden="1">
            <a:extLst>
              <a:ext uri="{FF2B5EF4-FFF2-40B4-BE49-F238E27FC236}">
                <a16:creationId xmlns:a16="http://schemas.microsoft.com/office/drawing/2014/main" id="{BB3A8BFD-19BB-4ACB-9DFD-C83149C306C2}"/>
              </a:ext>
            </a:extLst>
          </p:cNvPr>
          <p:cNvSpPr txBox="1"/>
          <p:nvPr/>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4" name="sax_Navi_Eintrag" hidden="1">
            <a:extLst>
              <a:ext uri="{FF2B5EF4-FFF2-40B4-BE49-F238E27FC236}">
                <a16:creationId xmlns:a16="http://schemas.microsoft.com/office/drawing/2014/main" id="{BFD0FEFA-47E9-42EF-9096-431C0A1EA6FB}"/>
              </a:ext>
            </a:extLst>
          </p:cNvPr>
          <p:cNvSpPr txBox="1"/>
          <p:nvPr/>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5" name="sax_Navi_Eintrag" hidden="1">
            <a:extLst>
              <a:ext uri="{FF2B5EF4-FFF2-40B4-BE49-F238E27FC236}">
                <a16:creationId xmlns:a16="http://schemas.microsoft.com/office/drawing/2014/main" id="{17C5D3A3-DDDA-47F6-B2EC-9C8DD04B5C61}"/>
              </a:ext>
            </a:extLst>
          </p:cNvPr>
          <p:cNvSpPr txBox="1"/>
          <p:nvPr/>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6" name="sax_Navi_Eintrag" hidden="1">
            <a:extLst>
              <a:ext uri="{FF2B5EF4-FFF2-40B4-BE49-F238E27FC236}">
                <a16:creationId xmlns:a16="http://schemas.microsoft.com/office/drawing/2014/main" id="{2967D591-C383-4FD4-A22C-F9AFB16E557D}"/>
              </a:ext>
            </a:extLst>
          </p:cNvPr>
          <p:cNvSpPr txBox="1"/>
          <p:nvPr/>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7" name="sax_Navi_Eintrag" hidden="1">
            <a:extLst>
              <a:ext uri="{FF2B5EF4-FFF2-40B4-BE49-F238E27FC236}">
                <a16:creationId xmlns:a16="http://schemas.microsoft.com/office/drawing/2014/main" id="{AE459D08-B2FF-44E8-A973-63417C3C5BA5}"/>
              </a:ext>
            </a:extLst>
          </p:cNvPr>
          <p:cNvSpPr txBox="1"/>
          <p:nvPr/>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9" name="sax_Navi_Eintrag" hidden="1">
            <a:extLst>
              <a:ext uri="{FF2B5EF4-FFF2-40B4-BE49-F238E27FC236}">
                <a16:creationId xmlns:a16="http://schemas.microsoft.com/office/drawing/2014/main" id="{F3D9BD4C-A1E3-4645-AC5B-F13F80C23E9E}"/>
              </a:ext>
            </a:extLst>
          </p:cNvPr>
          <p:cNvSpPr txBox="1"/>
          <p:nvPr/>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0" name="sax_Navi_Eintrag" hidden="1">
            <a:extLst>
              <a:ext uri="{FF2B5EF4-FFF2-40B4-BE49-F238E27FC236}">
                <a16:creationId xmlns:a16="http://schemas.microsoft.com/office/drawing/2014/main" id="{CBFBF587-5F0D-4B91-AB1A-CE4F3D43676C}"/>
              </a:ext>
            </a:extLst>
          </p:cNvPr>
          <p:cNvSpPr txBox="1"/>
          <p:nvPr/>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1" name="sax_Navi_Eintrag" hidden="1">
            <a:extLst>
              <a:ext uri="{FF2B5EF4-FFF2-40B4-BE49-F238E27FC236}">
                <a16:creationId xmlns:a16="http://schemas.microsoft.com/office/drawing/2014/main" id="{F6E16E15-577E-47ED-873F-12CA8370E4E5}"/>
              </a:ext>
            </a:extLst>
          </p:cNvPr>
          <p:cNvSpPr txBox="1"/>
          <p:nvPr/>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2" name="sax_Navi_Eintrag" hidden="1">
            <a:extLst>
              <a:ext uri="{FF2B5EF4-FFF2-40B4-BE49-F238E27FC236}">
                <a16:creationId xmlns:a16="http://schemas.microsoft.com/office/drawing/2014/main" id="{4BFC3A4F-B567-401D-AD70-CDA4F62914A1}"/>
              </a:ext>
            </a:extLst>
          </p:cNvPr>
          <p:cNvSpPr txBox="1"/>
          <p:nvPr/>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3" name="sax_Navi_Eintrag" hidden="1">
            <a:extLst>
              <a:ext uri="{FF2B5EF4-FFF2-40B4-BE49-F238E27FC236}">
                <a16:creationId xmlns:a16="http://schemas.microsoft.com/office/drawing/2014/main" id="{0C2C9AFA-C99E-4728-ABDB-78C03AC2CB37}"/>
              </a:ext>
            </a:extLst>
          </p:cNvPr>
          <p:cNvSpPr txBox="1"/>
          <p:nvPr/>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4" name="sax_Navi_Eintrag" hidden="1">
            <a:extLst>
              <a:ext uri="{FF2B5EF4-FFF2-40B4-BE49-F238E27FC236}">
                <a16:creationId xmlns:a16="http://schemas.microsoft.com/office/drawing/2014/main" id="{EE8ADB0A-D432-4E50-8577-0BE53110BD4D}"/>
              </a:ext>
            </a:extLst>
          </p:cNvPr>
          <p:cNvSpPr txBox="1"/>
          <p:nvPr/>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6" name="sax_Navi_Eintrag" hidden="1">
            <a:extLst>
              <a:ext uri="{FF2B5EF4-FFF2-40B4-BE49-F238E27FC236}">
                <a16:creationId xmlns:a16="http://schemas.microsoft.com/office/drawing/2014/main" id="{04D7CD64-BC8E-4E61-A1E7-44F843383F6E}"/>
              </a:ext>
            </a:extLst>
          </p:cNvPr>
          <p:cNvSpPr txBox="1"/>
          <p:nvPr/>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7" name="sax_Navi_Eintrag" hidden="1">
            <a:extLst>
              <a:ext uri="{FF2B5EF4-FFF2-40B4-BE49-F238E27FC236}">
                <a16:creationId xmlns:a16="http://schemas.microsoft.com/office/drawing/2014/main" id="{2B59C9DF-D697-45D6-BA5F-8572612A9719}"/>
              </a:ext>
            </a:extLst>
          </p:cNvPr>
          <p:cNvSpPr txBox="1"/>
          <p:nvPr/>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8" name="sax_Navi_Eintrag" hidden="1">
            <a:extLst>
              <a:ext uri="{FF2B5EF4-FFF2-40B4-BE49-F238E27FC236}">
                <a16:creationId xmlns:a16="http://schemas.microsoft.com/office/drawing/2014/main" id="{4A22ACBF-62A4-415E-BB1E-5973E736AD30}"/>
              </a:ext>
            </a:extLst>
          </p:cNvPr>
          <p:cNvSpPr txBox="1"/>
          <p:nvPr/>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9" name="sax_Navi_Eintrag" hidden="1">
            <a:extLst>
              <a:ext uri="{FF2B5EF4-FFF2-40B4-BE49-F238E27FC236}">
                <a16:creationId xmlns:a16="http://schemas.microsoft.com/office/drawing/2014/main" id="{D685A7C2-37C9-4D02-97E9-4351D662DCCE}"/>
              </a:ext>
            </a:extLst>
          </p:cNvPr>
          <p:cNvSpPr txBox="1"/>
          <p:nvPr/>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40" name="Imagem 39"/>
          <p:cNvPicPr>
            <a:picLocks noChangeAspect="1"/>
          </p:cNvPicPr>
          <p:nvPr/>
        </p:nvPicPr>
        <p:blipFill rotWithShape="1">
          <a:blip r:embed="rId16">
            <a:duotone>
              <a:prstClr val="black"/>
              <a:schemeClr val="tx2">
                <a:tint val="45000"/>
                <a:satMod val="400000"/>
              </a:schemeClr>
            </a:duotone>
            <a:extLst>
              <a:ext uri="{BEBA8EAE-BF5A-486C-A8C5-ECC9F3942E4B}">
                <a14:imgProps xmlns:a14="http://schemas.microsoft.com/office/drawing/2010/main">
                  <a14:imgLayer r:embed="rId17">
                    <a14:imgEffect>
                      <a14:brightnessContrast bright="-40000" contrast="-40000"/>
                    </a14:imgEffect>
                  </a14:imgLayer>
                </a14:imgProps>
              </a:ext>
            </a:extLst>
          </a:blip>
          <a:srcRect l="4571" t="33261" r="11072" b="15503"/>
          <a:stretch/>
        </p:blipFill>
        <p:spPr>
          <a:xfrm>
            <a:off x="9023509" y="257175"/>
            <a:ext cx="1687354" cy="845131"/>
          </a:xfrm>
          <a:prstGeom prst="rect">
            <a:avLst/>
          </a:prstGeom>
        </p:spPr>
      </p:pic>
      <p:pic>
        <p:nvPicPr>
          <p:cNvPr id="41"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42"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8"/>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43"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44"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9"/>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45" name="sax_Navi" hidden="1">
            <a:extLst>
              <a:ext uri="{FF2B5EF4-FFF2-40B4-BE49-F238E27FC236}">
                <a16:creationId xmlns:a16="http://schemas.microsoft.com/office/drawing/2014/main" id="{C41FF67E-CAC8-4727-BB80-BD3270D0CEF8}"/>
              </a:ext>
            </a:extLst>
          </p:cNvPr>
          <p:cNvSpPr txBox="1"/>
          <p:nvPr userDrawn="1"/>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46" name="sax_Navi_Eintrag" hidden="1">
            <a:extLst>
              <a:ext uri="{FF2B5EF4-FFF2-40B4-BE49-F238E27FC236}">
                <a16:creationId xmlns:a16="http://schemas.microsoft.com/office/drawing/2014/main" id="{76421E11-FC60-4C9C-86D2-4A7261468EA8}"/>
              </a:ext>
            </a:extLst>
          </p:cNvPr>
          <p:cNvSpPr txBox="1"/>
          <p:nvPr userDrawn="1"/>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7" name="sax_Navi_Eintrag" hidden="1">
            <a:extLst>
              <a:ext uri="{FF2B5EF4-FFF2-40B4-BE49-F238E27FC236}">
                <a16:creationId xmlns:a16="http://schemas.microsoft.com/office/drawing/2014/main" id="{6DDEE8A0-63BD-44FC-A06A-D0B4BC988457}"/>
              </a:ext>
            </a:extLst>
          </p:cNvPr>
          <p:cNvSpPr txBox="1"/>
          <p:nvPr userDrawn="1"/>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8" name="sax_Navi_Eintrag" hidden="1">
            <a:extLst>
              <a:ext uri="{FF2B5EF4-FFF2-40B4-BE49-F238E27FC236}">
                <a16:creationId xmlns:a16="http://schemas.microsoft.com/office/drawing/2014/main" id="{C281F386-EB80-4CD4-A149-0F3105F0F176}"/>
              </a:ext>
            </a:extLst>
          </p:cNvPr>
          <p:cNvSpPr txBox="1"/>
          <p:nvPr userDrawn="1"/>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9" name="sax_Navi_Eintrag" hidden="1">
            <a:extLst>
              <a:ext uri="{FF2B5EF4-FFF2-40B4-BE49-F238E27FC236}">
                <a16:creationId xmlns:a16="http://schemas.microsoft.com/office/drawing/2014/main" id="{540D3996-4EAD-44F3-88CA-3765C888F6C8}"/>
              </a:ext>
            </a:extLst>
          </p:cNvPr>
          <p:cNvSpPr txBox="1"/>
          <p:nvPr userDrawn="1"/>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0" name="sax_Navi_Eintrag" hidden="1">
            <a:extLst>
              <a:ext uri="{FF2B5EF4-FFF2-40B4-BE49-F238E27FC236}">
                <a16:creationId xmlns:a16="http://schemas.microsoft.com/office/drawing/2014/main" id="{BB3A8BFD-19BB-4ACB-9DFD-C83149C306C2}"/>
              </a:ext>
            </a:extLst>
          </p:cNvPr>
          <p:cNvSpPr txBox="1"/>
          <p:nvPr userDrawn="1"/>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1" name="sax_Navi_Eintrag" hidden="1">
            <a:extLst>
              <a:ext uri="{FF2B5EF4-FFF2-40B4-BE49-F238E27FC236}">
                <a16:creationId xmlns:a16="http://schemas.microsoft.com/office/drawing/2014/main" id="{BFD0FEFA-47E9-42EF-9096-431C0A1EA6FB}"/>
              </a:ext>
            </a:extLst>
          </p:cNvPr>
          <p:cNvSpPr txBox="1"/>
          <p:nvPr userDrawn="1"/>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2" name="sax_Navi_Eintrag" hidden="1">
            <a:extLst>
              <a:ext uri="{FF2B5EF4-FFF2-40B4-BE49-F238E27FC236}">
                <a16:creationId xmlns:a16="http://schemas.microsoft.com/office/drawing/2014/main" id="{17C5D3A3-DDDA-47F6-B2EC-9C8DD04B5C61}"/>
              </a:ext>
            </a:extLst>
          </p:cNvPr>
          <p:cNvSpPr txBox="1"/>
          <p:nvPr userDrawn="1"/>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3" name="sax_Navi_Eintrag" hidden="1">
            <a:extLst>
              <a:ext uri="{FF2B5EF4-FFF2-40B4-BE49-F238E27FC236}">
                <a16:creationId xmlns:a16="http://schemas.microsoft.com/office/drawing/2014/main" id="{2967D591-C383-4FD4-A22C-F9AFB16E557D}"/>
              </a:ext>
            </a:extLst>
          </p:cNvPr>
          <p:cNvSpPr txBox="1"/>
          <p:nvPr userDrawn="1"/>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4" name="sax_Navi_Eintrag" hidden="1">
            <a:extLst>
              <a:ext uri="{FF2B5EF4-FFF2-40B4-BE49-F238E27FC236}">
                <a16:creationId xmlns:a16="http://schemas.microsoft.com/office/drawing/2014/main" id="{AE459D08-B2FF-44E8-A973-63417C3C5BA5}"/>
              </a:ext>
            </a:extLst>
          </p:cNvPr>
          <p:cNvSpPr txBox="1"/>
          <p:nvPr userDrawn="1"/>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5" name="sax_Navi_Eintrag" hidden="1">
            <a:extLst>
              <a:ext uri="{FF2B5EF4-FFF2-40B4-BE49-F238E27FC236}">
                <a16:creationId xmlns:a16="http://schemas.microsoft.com/office/drawing/2014/main" id="{F3D9BD4C-A1E3-4645-AC5B-F13F80C23E9E}"/>
              </a:ext>
            </a:extLst>
          </p:cNvPr>
          <p:cNvSpPr txBox="1"/>
          <p:nvPr userDrawn="1"/>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6" name="sax_Navi_Eintrag" hidden="1">
            <a:extLst>
              <a:ext uri="{FF2B5EF4-FFF2-40B4-BE49-F238E27FC236}">
                <a16:creationId xmlns:a16="http://schemas.microsoft.com/office/drawing/2014/main" id="{CBFBF587-5F0D-4B91-AB1A-CE4F3D43676C}"/>
              </a:ext>
            </a:extLst>
          </p:cNvPr>
          <p:cNvSpPr txBox="1"/>
          <p:nvPr userDrawn="1"/>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7" name="sax_Navi_Eintrag" hidden="1">
            <a:extLst>
              <a:ext uri="{FF2B5EF4-FFF2-40B4-BE49-F238E27FC236}">
                <a16:creationId xmlns:a16="http://schemas.microsoft.com/office/drawing/2014/main" id="{F6E16E15-577E-47ED-873F-12CA8370E4E5}"/>
              </a:ext>
            </a:extLst>
          </p:cNvPr>
          <p:cNvSpPr txBox="1"/>
          <p:nvPr userDrawn="1"/>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8" name="sax_Navi_Eintrag" hidden="1">
            <a:extLst>
              <a:ext uri="{FF2B5EF4-FFF2-40B4-BE49-F238E27FC236}">
                <a16:creationId xmlns:a16="http://schemas.microsoft.com/office/drawing/2014/main" id="{4BFC3A4F-B567-401D-AD70-CDA4F62914A1}"/>
              </a:ext>
            </a:extLst>
          </p:cNvPr>
          <p:cNvSpPr txBox="1"/>
          <p:nvPr userDrawn="1"/>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9" name="sax_Navi_Eintrag" hidden="1">
            <a:extLst>
              <a:ext uri="{FF2B5EF4-FFF2-40B4-BE49-F238E27FC236}">
                <a16:creationId xmlns:a16="http://schemas.microsoft.com/office/drawing/2014/main" id="{0C2C9AFA-C99E-4728-ABDB-78C03AC2CB37}"/>
              </a:ext>
            </a:extLst>
          </p:cNvPr>
          <p:cNvSpPr txBox="1"/>
          <p:nvPr userDrawn="1"/>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0" name="sax_Navi_Eintrag" hidden="1">
            <a:extLst>
              <a:ext uri="{FF2B5EF4-FFF2-40B4-BE49-F238E27FC236}">
                <a16:creationId xmlns:a16="http://schemas.microsoft.com/office/drawing/2014/main" id="{EE8ADB0A-D432-4E50-8577-0BE53110BD4D}"/>
              </a:ext>
            </a:extLst>
          </p:cNvPr>
          <p:cNvSpPr txBox="1"/>
          <p:nvPr userDrawn="1"/>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1" name="sax_Navi_Eintrag" hidden="1">
            <a:extLst>
              <a:ext uri="{FF2B5EF4-FFF2-40B4-BE49-F238E27FC236}">
                <a16:creationId xmlns:a16="http://schemas.microsoft.com/office/drawing/2014/main" id="{04D7CD64-BC8E-4E61-A1E7-44F843383F6E}"/>
              </a:ext>
            </a:extLst>
          </p:cNvPr>
          <p:cNvSpPr txBox="1"/>
          <p:nvPr userDrawn="1"/>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2" name="sax_Navi_Eintrag" hidden="1">
            <a:extLst>
              <a:ext uri="{FF2B5EF4-FFF2-40B4-BE49-F238E27FC236}">
                <a16:creationId xmlns:a16="http://schemas.microsoft.com/office/drawing/2014/main" id="{2B59C9DF-D697-45D6-BA5F-8572612A9719}"/>
              </a:ext>
            </a:extLst>
          </p:cNvPr>
          <p:cNvSpPr txBox="1"/>
          <p:nvPr userDrawn="1"/>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3" name="sax_Navi_Eintrag" hidden="1">
            <a:extLst>
              <a:ext uri="{FF2B5EF4-FFF2-40B4-BE49-F238E27FC236}">
                <a16:creationId xmlns:a16="http://schemas.microsoft.com/office/drawing/2014/main" id="{4A22ACBF-62A4-415E-BB1E-5973E736AD30}"/>
              </a:ext>
            </a:extLst>
          </p:cNvPr>
          <p:cNvSpPr txBox="1"/>
          <p:nvPr userDrawn="1"/>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4" name="sax_Navi_Eintrag" hidden="1">
            <a:extLst>
              <a:ext uri="{FF2B5EF4-FFF2-40B4-BE49-F238E27FC236}">
                <a16:creationId xmlns:a16="http://schemas.microsoft.com/office/drawing/2014/main" id="{D685A7C2-37C9-4D02-97E9-4351D662DCCE}"/>
              </a:ext>
            </a:extLst>
          </p:cNvPr>
          <p:cNvSpPr txBox="1"/>
          <p:nvPr userDrawn="1"/>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65" name="Imagem 64"/>
          <p:cNvPicPr>
            <a:picLocks noChangeAspect="1"/>
          </p:cNvPicPr>
          <p:nvPr userDrawn="1"/>
        </p:nvPicPr>
        <p:blipFill rotWithShape="1">
          <a:blip r:embed="rId16">
            <a:duotone>
              <a:prstClr val="black"/>
              <a:schemeClr val="tx2">
                <a:tint val="45000"/>
                <a:satMod val="400000"/>
              </a:schemeClr>
            </a:duotone>
          </a:blip>
          <a:srcRect l="4571" t="33261" r="11072" b="15503"/>
          <a:stretch/>
        </p:blipFill>
        <p:spPr>
          <a:xfrm>
            <a:off x="9023509" y="257175"/>
            <a:ext cx="1687354" cy="845131"/>
          </a:xfrm>
          <a:prstGeom prst="rect">
            <a:avLst/>
          </a:prstGeom>
        </p:spPr>
      </p:pic>
    </p:spTree>
    <p:extLst>
      <p:ext uri="{BB962C8B-B14F-4D97-AF65-F5344CB8AC3E}">
        <p14:creationId xmlns:p14="http://schemas.microsoft.com/office/powerpoint/2010/main" val="1180464007"/>
      </p:ext>
    </p:extLst>
  </p:cSld>
  <p:clrMapOvr>
    <a:masterClrMapping/>
  </p:clrMapOvr>
  <p:extLst>
    <p:ext uri="{DCECCB84-F9BA-43D5-87BE-67443E8EF086}">
      <p15:sldGuideLst xmlns:p15="http://schemas.microsoft.com/office/powerpoint/2012/main">
        <p15:guide id="8" pos="162">
          <p15:clr>
            <a:srgbClr val="FBAE40"/>
          </p15:clr>
        </p15:guide>
        <p15:guide id="9" pos="6747">
          <p15:clr>
            <a:srgbClr val="FBAE40"/>
          </p15:clr>
        </p15:guide>
        <p15:guide id="10" orient="horz" pos="162">
          <p15:clr>
            <a:srgbClr val="FBAE40"/>
          </p15:clr>
        </p15:guide>
        <p15:guide id="11" orient="horz" pos="408">
          <p15:clr>
            <a:srgbClr val="FBAE40"/>
          </p15:clr>
        </p15:guide>
        <p15:guide id="12" orient="horz" pos="654">
          <p15:clr>
            <a:srgbClr val="FBAE40"/>
          </p15:clr>
        </p15:guide>
        <p15:guide id="13" orient="horz" pos="816">
          <p15:clr>
            <a:srgbClr val="FBAE40"/>
          </p15:clr>
        </p15:guide>
        <p15:guide id="14" orient="horz" pos="3443">
          <p15:clr>
            <a:srgbClr val="FBAE40"/>
          </p15:clr>
        </p15:guide>
        <p15:guide id="15" pos="190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30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Title Slide 2">
    <p:spTree>
      <p:nvGrpSpPr>
        <p:cNvPr id="1" name=""/>
        <p:cNvGrpSpPr/>
        <p:nvPr/>
      </p:nvGrpSpPr>
      <p:grpSpPr>
        <a:xfrm>
          <a:off x="0" y="0"/>
          <a:ext cx="0" cy="0"/>
          <a:chOff x="0" y="0"/>
          <a:chExt cx="0" cy="0"/>
        </a:xfrm>
      </p:grpSpPr>
      <p:pic>
        <p:nvPicPr>
          <p:cNvPr id="10" name="Sala Digital_Video">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269" y="-13648"/>
            <a:ext cx="10969625" cy="6184261"/>
          </a:xfrm>
          <a:prstGeom prst="rect">
            <a:avLst/>
          </a:prstGeom>
        </p:spPr>
      </p:pic>
      <p:pic>
        <p:nvPicPr>
          <p:cNvPr id="7" name="Grafik 4" descr="logo1_d2.png">
            <a:extLst>
              <a:ext uri="{FF2B5EF4-FFF2-40B4-BE49-F238E27FC236}">
                <a16:creationId xmlns:a16="http://schemas.microsoft.com/office/drawing/2014/main" id="{7868D6E5-0EC1-4883-8CF9-7E8712A5DE97}"/>
              </a:ext>
            </a:extLst>
          </p:cNvPr>
          <p:cNvPicPr>
            <a:picLocks noSelect="1"/>
          </p:cNvPicPr>
          <p:nvPr>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p:custDataLst>
              <p:tags r:id="rId4"/>
            </p:custDataLst>
          </p:nvPr>
        </p:nvPicPr>
        <p:blipFill>
          <a:blip r:embed="rId8"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2153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4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extLst>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de-DE"/>
              <a:t>Mastertitelformat bearbeiten</a:t>
            </a:r>
            <a:endParaRPr lang="de-DE" dirty="0"/>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02AB0035-A14D-4E50-BA79-CE8B8A43ABAB}" type="slidenum">
              <a:rPr lang="pt-BR" smtClean="0"/>
              <a:t>‹nº›</a:t>
            </a:fld>
            <a:endParaRPr lang="pt-BR"/>
          </a:p>
        </p:txBody>
      </p:sp>
      <p:sp>
        <p:nvSpPr>
          <p:cNvPr id="5" name="Bosch_footer_1">
            <a:extLst>
              <a:ext uri="{FF2B5EF4-FFF2-40B4-BE49-F238E27FC236}">
                <a16:creationId xmlns:a16="http://schemas.microsoft.com/office/drawing/2014/main" id="{C4A0DCBC-1EFB-43C4-AF00-AB85781F48E7}"/>
              </a:ext>
            </a:extLst>
          </p:cNvPr>
          <p:cNvSpPr txBox="1"/>
          <p:nvPr/>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kern="0" baseline="0" noProof="1">
                <a:solidFill>
                  <a:schemeClr val="tx1"/>
                </a:solidFill>
                <a:latin typeface="+mn-lt"/>
              </a:rPr>
              <a:t>Powertrain Solutions | CtP/ETS | 2019-08-12</a:t>
            </a:r>
          </a:p>
          <a:p>
            <a:pPr marR="0" defTabSz="914400" eaLnBrk="1" fontAlgn="auto" latinLnBrk="0" hangingPunct="1">
              <a:lnSpc>
                <a:spcPct val="107000"/>
              </a:lnSpc>
              <a:spcBef>
                <a:spcPts val="0"/>
              </a:spcBef>
              <a:spcAft>
                <a:spcPts val="100"/>
              </a:spcAft>
              <a:buClrTx/>
              <a:buSzTx/>
              <a:buFontTx/>
              <a:buNone/>
              <a:tabLst/>
            </a:pPr>
            <a:endParaRPr kumimoji="0" lang="de-DE" sz="600" b="0" i="0" u="none" strike="noStrike" kern="0" cap="none" spc="0" normalizeH="0" baseline="0" noProof="0" dirty="0">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rgbClr val="B2B3B5"/>
                </a:solidFill>
                <a:latin typeface="+mn-lt"/>
              </a:rPr>
              <a:t>© Robert Bosch Ltda 2019. Reserves all rights even in the event of industrial property rights. We reserve all rights of disposal such as copying and passing on to third parties</a:t>
            </a:r>
            <a:endParaRPr lang="de-DE" sz="600" kern="0" baseline="0" dirty="0">
              <a:solidFill>
                <a:srgbClr val="B2B3B5"/>
              </a:solidFill>
              <a:latin typeface="+mn-lt"/>
            </a:endParaRPr>
          </a:p>
        </p:txBody>
      </p:sp>
      <p:sp>
        <p:nvSpPr>
          <p:cNvPr id="9" name="Bosch_footer_2" hidden="1">
            <a:extLst>
              <a:ext uri="{FF2B5EF4-FFF2-40B4-BE49-F238E27FC236}">
                <a16:creationId xmlns:a16="http://schemas.microsoft.com/office/drawing/2014/main" id="{E897C98A-4665-443F-B1CF-E9B71E9916EC}"/>
              </a:ext>
            </a:extLst>
          </p:cNvPr>
          <p:cNvSpPr txBox="1"/>
          <p:nvPr/>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chemeClr val="tx1"/>
                </a:solidFill>
              </a:rPr>
              <a:t>%repositoryremark%</a:t>
            </a:r>
            <a:r>
              <a:rPr lang="de-DE" sz="600" kern="0" baseline="0">
                <a:solidFill>
                  <a:srgbClr val="B2B3B5"/>
                </a:solidFill>
              </a:rPr>
              <a:t>%copyright%</a:t>
            </a:r>
            <a:endParaRPr lang="de-DE" sz="600" kern="0" baseline="0" dirty="0">
              <a:solidFill>
                <a:srgbClr val="B2B3B5"/>
              </a:solidFill>
            </a:endParaRPr>
          </a:p>
        </p:txBody>
      </p:sp>
      <p:sp>
        <p:nvSpPr>
          <p:cNvPr id="10" name="Bosch_footer_1" hidden="1">
            <a:extLst>
              <a:ext uri="{FF2B5EF4-FFF2-40B4-BE49-F238E27FC236}">
                <a16:creationId xmlns:a16="http://schemas.microsoft.com/office/drawing/2014/main" id="{BB7EB8EC-2C22-471E-A5D4-B578263D307B}"/>
              </a:ext>
            </a:extLst>
          </p:cNvPr>
          <p:cNvSpPr txBox="1"/>
          <p:nvPr/>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b="1" kern="0" baseline="0" noProof="1">
                <a:solidFill>
                  <a:srgbClr val="D70012"/>
                </a:solidFill>
              </a:rPr>
              <a:t>%confidentiality%</a:t>
            </a:r>
            <a:r>
              <a:rPr lang="de-DE" sz="600" kern="0" baseline="0" noProof="1">
                <a:solidFill>
                  <a:schemeClr val="tx1"/>
                </a:solidFill>
              </a:rPr>
              <a:t>%businessunit%%departmentshort%%dateformat%</a:t>
            </a:r>
          </a:p>
        </p:txBody>
      </p:sp>
      <p:sp>
        <p:nvSpPr>
          <p:cNvPr id="11" name="Bosch_footer_1">
            <a:extLst>
              <a:ext uri="{FF2B5EF4-FFF2-40B4-BE49-F238E27FC236}">
                <a16:creationId xmlns:a16="http://schemas.microsoft.com/office/drawing/2014/main" id="{EA78BAC4-FC81-4715-BED8-605625FA39A4}"/>
              </a:ext>
            </a:extLst>
          </p:cNvPr>
          <p:cNvSpPr txBox="1"/>
          <p:nvPr/>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kern="0" baseline="0" noProof="1">
                <a:solidFill>
                  <a:schemeClr val="tx1"/>
                </a:solidFill>
              </a:rPr>
              <a:t>Powertrain Solutions | CtP/ETS | 2019-06-26</a:t>
            </a:r>
          </a:p>
          <a:p>
            <a:pPr marR="0" defTabSz="914400" eaLnBrk="1" fontAlgn="auto" latinLnBrk="0" hangingPunct="1">
              <a:lnSpc>
                <a:spcPct val="107000"/>
              </a:lnSpc>
              <a:spcBef>
                <a:spcPts val="0"/>
              </a:spcBef>
              <a:spcAft>
                <a:spcPts val="100"/>
              </a:spcAft>
              <a:buClrTx/>
              <a:buSzTx/>
              <a:buFontTx/>
              <a:buNone/>
              <a:tabLst/>
            </a:pPr>
            <a:endParaRPr kumimoji="0" lang="de-DE" sz="600" b="0" i="0" u="none" strike="noStrike" kern="0" cap="none" spc="0" normalizeH="0" baseline="0" noProof="0" dirty="0">
              <a:ln>
                <a:noFill/>
              </a:ln>
              <a:solidFill>
                <a:srgbClr val="000000"/>
              </a:solidFill>
              <a:effectLst/>
              <a:uLnTx/>
              <a:uFillTx/>
            </a:endParaRPr>
          </a:p>
        </p:txBody>
      </p:sp>
      <p:sp>
        <p:nvSpPr>
          <p:cNvPr id="12" name="Bosch_footer_2">
            <a:extLst>
              <a:ext uri="{FF2B5EF4-FFF2-40B4-BE49-F238E27FC236}">
                <a16:creationId xmlns:a16="http://schemas.microsoft.com/office/drawing/2014/main" id="{054E7C6F-D3F2-4D18-AE27-4A5BF90323E4}"/>
              </a:ext>
            </a:extLst>
          </p:cNvPr>
          <p:cNvSpPr txBox="1"/>
          <p:nvPr/>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rgbClr val="B2B3B5"/>
                </a:solidFill>
              </a:rPr>
              <a:t>© Robert Bosch Ltda 2019. Reserves all rights even in the event of industrial property rights. We reserve all rights of disposal such as copying and passing on to third parties</a:t>
            </a:r>
            <a:endParaRPr lang="de-DE" sz="600" kern="0" baseline="0" dirty="0">
              <a:solidFill>
                <a:srgbClr val="B2B3B5"/>
              </a:solidFill>
            </a:endParaRPr>
          </a:p>
        </p:txBody>
      </p:sp>
      <p:sp>
        <p:nvSpPr>
          <p:cNvPr id="13" name="Bosch_footer_2" hidden="1">
            <a:extLst>
              <a:ext uri="{FF2B5EF4-FFF2-40B4-BE49-F238E27FC236}">
                <a16:creationId xmlns:a16="http://schemas.microsoft.com/office/drawing/2014/main" id="{5D02BF85-46F8-4435-90C8-68AE8D6BB5BD}"/>
              </a:ext>
            </a:extLst>
          </p:cNvPr>
          <p:cNvSpPr txBox="1"/>
          <p:nvPr/>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chemeClr val="tx1"/>
                </a:solidFill>
              </a:rPr>
              <a:t>%repositoryremark%</a:t>
            </a:r>
            <a:r>
              <a:rPr lang="de-DE" sz="600" kern="0" baseline="0">
                <a:solidFill>
                  <a:srgbClr val="B2B3B5"/>
                </a:solidFill>
              </a:rPr>
              <a:t>%copyright%</a:t>
            </a:r>
            <a:endParaRPr lang="de-DE" sz="600" kern="0" baseline="0" dirty="0">
              <a:solidFill>
                <a:srgbClr val="B2B3B5"/>
              </a:solidFill>
            </a:endParaRPr>
          </a:p>
        </p:txBody>
      </p:sp>
      <p:sp>
        <p:nvSpPr>
          <p:cNvPr id="14" name="Bosch_footer_1" hidden="1">
            <a:extLst>
              <a:ext uri="{FF2B5EF4-FFF2-40B4-BE49-F238E27FC236}">
                <a16:creationId xmlns:a16="http://schemas.microsoft.com/office/drawing/2014/main" id="{49B7D0DB-D891-4F39-A1EB-81FDAB75CF1C}"/>
              </a:ext>
            </a:extLst>
          </p:cNvPr>
          <p:cNvSpPr txBox="1"/>
          <p:nvPr/>
        </p:nvSpPr>
        <p:spPr>
          <a:xfrm>
            <a:off x="593090" y="5644800"/>
            <a:ext cx="915289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b="1" kern="0" baseline="0" noProof="1">
                <a:solidFill>
                  <a:srgbClr val="D70012"/>
                </a:solidFill>
              </a:rPr>
              <a:t>%confidentiality%</a:t>
            </a:r>
            <a:r>
              <a:rPr lang="de-DE" sz="600" kern="0" baseline="0" noProof="1">
                <a:solidFill>
                  <a:schemeClr val="tx1"/>
                </a:solidFill>
              </a:rPr>
              <a:t>%businessunit%%departmentshort%%dateformat%</a:t>
            </a:r>
          </a:p>
        </p:txBody>
      </p:sp>
    </p:spTree>
    <p:extLst>
      <p:ext uri="{BB962C8B-B14F-4D97-AF65-F5344CB8AC3E}">
        <p14:creationId xmlns:p14="http://schemas.microsoft.com/office/powerpoint/2010/main" val="2560287822"/>
      </p:ext>
    </p:extLst>
  </p:cSld>
  <p:clrMap bg1="lt1" tx1="dk1" bg2="lt2" tx2="dk2" accent1="accent1" accent2="accent2" accent3="accent3" accent4="accent4" accent5="accent5" accent6="accent6" hlink="hlink" folHlink="folHlink"/>
  <p:sldLayoutIdLst>
    <p:sldLayoutId id="2147483806" r:id="rId1"/>
    <p:sldLayoutId id="2147483809" r:id="rId2"/>
    <p:sldLayoutId id="2147483808" r:id="rId3"/>
    <p:sldLayoutId id="2147483807" r:id="rId4"/>
    <p:sldLayoutId id="2147483810" r:id="rId5"/>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NUL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idatica.tech/algoritmos-de-machine-learn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34.png"/><Relationship Id="rId4" Type="http://schemas.openxmlformats.org/officeDocument/2006/relationships/hyperlink" Target="https://didatica.tech/como-funciona-o-algoritmo-arvore-de-decisao/"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6.png"/><Relationship Id="rId10" Type="http://schemas.openxmlformats.org/officeDocument/2006/relationships/image" Target="../media/image40.png"/><Relationship Id="rId4" Type="http://schemas.microsoft.com/office/2007/relationships/hdphoto" Target="../media/hdphoto2.wdp"/><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6.jf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5.ppm"/><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p:nvPr>
            <p:custDataLst>
              <p:tags r:id="rId1"/>
            </p:custDataLst>
          </p:nvPr>
        </p:nvSpPr>
        <p:spPr>
          <a:xfrm>
            <a:off x="419995" y="1054550"/>
            <a:ext cx="10354285" cy="1015663"/>
          </a:xfrm>
          <a:prstGeom prst="rect">
            <a:avLst/>
          </a:prstGeom>
        </p:spPr>
        <p:txBody>
          <a:bodyPr wrap="square" anchor="ctr">
            <a:spAutoFit/>
          </a:bodyPr>
          <a:lstStyle/>
          <a:p>
            <a:r>
              <a:rPr lang="en-US" sz="6000" dirty="0" err="1">
                <a:solidFill>
                  <a:srgbClr val="FFFFFF"/>
                </a:solidFill>
                <a:latin typeface="+mj-lt"/>
              </a:rPr>
              <a:t>Aprendizagem</a:t>
            </a:r>
            <a:endParaRPr lang="en-US" sz="6000" dirty="0">
              <a:solidFill>
                <a:srgbClr val="FFFFFF"/>
              </a:solidFill>
              <a:latin typeface="+mj-lt"/>
            </a:endParaRPr>
          </a:p>
        </p:txBody>
      </p:sp>
      <p:sp>
        <p:nvSpPr>
          <p:cNvPr id="4" name="Retângulo 3"/>
          <p:cNvSpPr/>
          <p:nvPr/>
        </p:nvSpPr>
        <p:spPr>
          <a:xfrm>
            <a:off x="419995" y="1935240"/>
            <a:ext cx="5490606" cy="1015663"/>
          </a:xfrm>
          <a:prstGeom prst="rect">
            <a:avLst/>
          </a:prstGeom>
        </p:spPr>
        <p:txBody>
          <a:bodyPr wrap="none">
            <a:spAutoFit/>
          </a:bodyPr>
          <a:lstStyle/>
          <a:p>
            <a:r>
              <a:rPr lang="en-US" sz="6000" dirty="0" err="1">
                <a:solidFill>
                  <a:srgbClr val="FFFFFF"/>
                </a:solidFill>
                <a:latin typeface="+mj-lt"/>
              </a:rPr>
              <a:t>Supervisionada</a:t>
            </a:r>
            <a:endParaRPr lang="en-US" sz="6000" dirty="0">
              <a:solidFill>
                <a:srgbClr val="FFFFFF"/>
              </a:solidFill>
              <a:latin typeface="+mj-lt"/>
            </a:endParaRPr>
          </a:p>
        </p:txBody>
      </p:sp>
      <p:sp>
        <p:nvSpPr>
          <p:cNvPr id="5" name="Rectangle 1"/>
          <p:cNvSpPr/>
          <p:nvPr>
            <p:custDataLst>
              <p:tags r:id="rId2"/>
            </p:custDataLst>
          </p:nvPr>
        </p:nvSpPr>
        <p:spPr>
          <a:xfrm>
            <a:off x="406922" y="2950903"/>
            <a:ext cx="2758376" cy="1015663"/>
          </a:xfrm>
          <a:prstGeom prst="rect">
            <a:avLst/>
          </a:prstGeom>
        </p:spPr>
        <p:txBody>
          <a:bodyPr wrap="square" anchor="ctr">
            <a:spAutoFit/>
          </a:bodyPr>
          <a:lstStyle/>
          <a:p>
            <a:r>
              <a:rPr lang="en-US" sz="6000" dirty="0">
                <a:solidFill>
                  <a:srgbClr val="FFFFFF"/>
                </a:solidFill>
                <a:latin typeface="+mj-lt"/>
              </a:rPr>
              <a:t>Aula 5</a:t>
            </a:r>
          </a:p>
        </p:txBody>
      </p:sp>
      <p:sp>
        <p:nvSpPr>
          <p:cNvPr id="6" name="Rectangle 1"/>
          <p:cNvSpPr/>
          <p:nvPr>
            <p:custDataLst>
              <p:tags r:id="rId3"/>
            </p:custDataLst>
          </p:nvPr>
        </p:nvSpPr>
        <p:spPr>
          <a:xfrm>
            <a:off x="3772198" y="27012"/>
            <a:ext cx="4243647" cy="1015663"/>
          </a:xfrm>
          <a:prstGeom prst="rect">
            <a:avLst/>
          </a:prstGeom>
        </p:spPr>
        <p:txBody>
          <a:bodyPr wrap="square" anchor="ctr">
            <a:spAutoFit/>
          </a:bodyPr>
          <a:lstStyle/>
          <a:p>
            <a:r>
              <a:rPr lang="en-US" sz="6000" dirty="0" err="1">
                <a:solidFill>
                  <a:srgbClr val="FFFFFF"/>
                </a:solidFill>
                <a:latin typeface="+mj-lt"/>
              </a:rPr>
              <a:t>Módulo</a:t>
            </a:r>
            <a:r>
              <a:rPr lang="en-US" sz="6000" dirty="0">
                <a:solidFill>
                  <a:srgbClr val="FFFFFF"/>
                </a:solidFill>
                <a:latin typeface="+mj-lt"/>
              </a:rPr>
              <a:t> 5: </a:t>
            </a:r>
          </a:p>
        </p:txBody>
      </p:sp>
    </p:spTree>
    <p:extLst>
      <p:ext uri="{BB962C8B-B14F-4D97-AF65-F5344CB8AC3E}">
        <p14:creationId xmlns:p14="http://schemas.microsoft.com/office/powerpoint/2010/main" val="2873690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Algoritmos de regressão</a:t>
            </a:r>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59487" y="1216927"/>
            <a:ext cx="10450513" cy="4168775"/>
          </a:xfrm>
        </p:spPr>
        <p:txBody>
          <a:bodyPr>
            <a:normAutofit/>
          </a:bodyPr>
          <a:lstStyle/>
          <a:p>
            <a:pPr algn="just"/>
            <a:r>
              <a:rPr lang="pt-BR" dirty="0"/>
              <a:t>O algoritmo de regressão tem como objetivo predizer uma </a:t>
            </a:r>
            <a:r>
              <a:rPr lang="pt-BR" b="1" dirty="0"/>
              <a:t>saída contínua (numérica) </a:t>
            </a:r>
            <a:r>
              <a:rPr lang="pt-BR" dirty="0"/>
              <a:t>como estimar a temperatura do próximo dia ou predizer o preço de um certo produto, baseado nas características envolvidas.</a:t>
            </a:r>
          </a:p>
          <a:p>
            <a:pPr algn="just"/>
            <a:r>
              <a:rPr lang="pt-BR" dirty="0"/>
              <a:t>Os algoritmos de regressão desenham uma </a:t>
            </a:r>
            <a:r>
              <a:rPr lang="pt-BR" b="1" dirty="0"/>
              <a:t>linha</a:t>
            </a:r>
            <a:r>
              <a:rPr lang="pt-BR" dirty="0"/>
              <a:t> que explica a relação entre a variável dependente (Y) com as variáveis independentes (X).</a:t>
            </a:r>
          </a:p>
          <a:p>
            <a:pPr marL="0" indent="0" algn="just">
              <a:buNone/>
            </a:pPr>
            <a:r>
              <a:rPr lang="pt-BR" kern="0" dirty="0">
                <a:solidFill>
                  <a:srgbClr val="000000"/>
                </a:solidFill>
              </a:rPr>
              <a:t>					Y = f(X)</a:t>
            </a:r>
          </a:p>
          <a:p>
            <a:pPr algn="just"/>
            <a:r>
              <a:rPr lang="pt-BR" kern="0" dirty="0">
                <a:solidFill>
                  <a:srgbClr val="000000"/>
                </a:solidFill>
              </a:rPr>
              <a:t>Uma </a:t>
            </a:r>
            <a:r>
              <a:rPr lang="pt-BR" b="1" kern="0" dirty="0">
                <a:solidFill>
                  <a:srgbClr val="000000"/>
                </a:solidFill>
              </a:rPr>
              <a:t>função f</a:t>
            </a:r>
            <a:r>
              <a:rPr lang="pt-BR" kern="0" dirty="0">
                <a:solidFill>
                  <a:srgbClr val="000000"/>
                </a:solidFill>
              </a:rPr>
              <a:t> é aplicada sobre a </a:t>
            </a:r>
            <a:r>
              <a:rPr lang="pt-BR" b="1" kern="0" dirty="0">
                <a:solidFill>
                  <a:srgbClr val="000000"/>
                </a:solidFill>
              </a:rPr>
              <a:t>variável independente X </a:t>
            </a:r>
            <a:r>
              <a:rPr lang="pt-BR" kern="0" dirty="0">
                <a:solidFill>
                  <a:srgbClr val="000000"/>
                </a:solidFill>
              </a:rPr>
              <a:t>e resulta em determinada </a:t>
            </a:r>
            <a:r>
              <a:rPr lang="pt-BR" b="1" kern="0" dirty="0">
                <a:solidFill>
                  <a:srgbClr val="000000"/>
                </a:solidFill>
              </a:rPr>
              <a:t>variável dependente Y</a:t>
            </a:r>
            <a:r>
              <a:rPr lang="pt-BR" kern="0" dirty="0">
                <a:solidFill>
                  <a:srgbClr val="000000"/>
                </a:solidFill>
              </a:rPr>
              <a:t>.</a:t>
            </a:r>
          </a:p>
          <a:p>
            <a:pPr algn="just"/>
            <a:r>
              <a:rPr lang="pt-BR" kern="0" dirty="0">
                <a:solidFill>
                  <a:srgbClr val="000000"/>
                </a:solidFill>
              </a:rPr>
              <a:t>O objetivo do algoritmo de regressão é encontrar esta função de conversão.</a:t>
            </a:r>
          </a:p>
          <a:p>
            <a:pPr algn="just"/>
            <a:r>
              <a:rPr lang="pt-BR" kern="0" dirty="0">
                <a:solidFill>
                  <a:srgbClr val="000000"/>
                </a:solidFill>
              </a:rPr>
              <a:t>Exemplo:</a:t>
            </a:r>
          </a:p>
          <a:p>
            <a:pPr lvl="1" algn="just"/>
            <a:r>
              <a:rPr lang="pt-BR" kern="0" dirty="0">
                <a:solidFill>
                  <a:srgbClr val="000000"/>
                </a:solidFill>
              </a:rPr>
              <a:t>Gastos no cartão de crédito, histórico (X) -&gt; limite do cartão(Y)</a:t>
            </a:r>
          </a:p>
          <a:p>
            <a:pPr lvl="1" algn="just"/>
            <a:r>
              <a:rPr lang="pt-BR" kern="0" dirty="0">
                <a:solidFill>
                  <a:srgbClr val="000000"/>
                </a:solidFill>
              </a:rPr>
              <a:t>Idade (X)-&gt; custo do plano de saúde (Y)</a:t>
            </a:r>
          </a:p>
          <a:p>
            <a:pPr marL="0" indent="0" algn="just">
              <a:buNone/>
            </a:pPr>
            <a:endParaRPr lang="en-US" dirty="0"/>
          </a:p>
        </p:txBody>
      </p:sp>
      <p:sp>
        <p:nvSpPr>
          <p:cNvPr id="6" name="Espaço Reservado para Número de Slide 5"/>
          <p:cNvSpPr>
            <a:spLocks noGrp="1"/>
          </p:cNvSpPr>
          <p:nvPr>
            <p:ph type="sldNum" sz="quarter" idx="12"/>
          </p:nvPr>
        </p:nvSpPr>
        <p:spPr/>
        <p:txBody>
          <a:bodyPr/>
          <a:lstStyle/>
          <a:p>
            <a:fld id="{4898AEC0-503E-4FA4-859C-D0F72D6E3F79}" type="slidenum">
              <a:rPr lang="de-DE" smtClean="0"/>
              <a:pPr/>
              <a:t>10</a:t>
            </a:fld>
            <a:endParaRPr lang="de-DE"/>
          </a:p>
        </p:txBody>
      </p:sp>
      <p:pic>
        <p:nvPicPr>
          <p:cNvPr id="7" name="Imagem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857677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11</a:t>
            </a:fld>
            <a:endParaRPr lang="en-US"/>
          </a:p>
        </p:txBody>
      </p:sp>
      <p:sp>
        <p:nvSpPr>
          <p:cNvPr id="8" name="Título 7"/>
          <p:cNvSpPr>
            <a:spLocks noGrp="1"/>
          </p:cNvSpPr>
          <p:nvPr>
            <p:ph type="title"/>
          </p:nvPr>
        </p:nvSpPr>
        <p:spPr/>
        <p:txBody>
          <a:bodyPr/>
          <a:lstStyle/>
          <a:p>
            <a:r>
              <a:rPr lang="pt-BR" dirty="0"/>
              <a:t>Exemplo</a:t>
            </a:r>
          </a:p>
        </p:txBody>
      </p:sp>
      <p:sp>
        <p:nvSpPr>
          <p:cNvPr id="9" name="Espaço Reservado para Texto 8"/>
          <p:cNvSpPr>
            <a:spLocks noGrp="1"/>
          </p:cNvSpPr>
          <p:nvPr>
            <p:ph type="body" sz="quarter" idx="15"/>
          </p:nvPr>
        </p:nvSpPr>
        <p:spPr/>
        <p:txBody>
          <a:bodyPr/>
          <a:lstStyle/>
          <a:p>
            <a:r>
              <a:rPr lang="pt-BR" dirty="0"/>
              <a:t>Aprendizagem Supervisionada</a:t>
            </a:r>
          </a:p>
        </p:txBody>
      </p:sp>
      <p:pic>
        <p:nvPicPr>
          <p:cNvPr id="2" name="Imagem 1"/>
          <p:cNvPicPr>
            <a:picLocks noChangeAspect="1"/>
          </p:cNvPicPr>
          <p:nvPr/>
        </p:nvPicPr>
        <p:blipFill>
          <a:blip r:embed="rId2"/>
          <a:stretch>
            <a:fillRect/>
          </a:stretch>
        </p:blipFill>
        <p:spPr>
          <a:xfrm>
            <a:off x="1754095" y="1391608"/>
            <a:ext cx="7461009" cy="3882224"/>
          </a:xfrm>
          <a:prstGeom prst="rect">
            <a:avLst/>
          </a:prstGeom>
        </p:spPr>
      </p:pic>
      <p:pic>
        <p:nvPicPr>
          <p:cNvPr id="6" name="Imagem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016182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Exercício 5.1</a:t>
            </a:r>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normAutofit/>
          </a:bodyPr>
          <a:lstStyle/>
          <a:p>
            <a:pPr algn="just"/>
            <a:r>
              <a:rPr lang="pt-BR" dirty="0"/>
              <a:t>Para este exercício vamos usar o </a:t>
            </a:r>
            <a:r>
              <a:rPr lang="pt-BR" dirty="0" err="1"/>
              <a:t>csv</a:t>
            </a:r>
            <a:r>
              <a:rPr lang="pt-BR" dirty="0"/>
              <a:t> 1_salary.csv, em que apresenta duas colunas, umas para o tempo de contribuição do colaborador na empresa e a outra é o salário desse colaborador. </a:t>
            </a:r>
          </a:p>
          <a:p>
            <a:pPr algn="just"/>
            <a:r>
              <a:rPr lang="pt-BR" kern="0" dirty="0">
                <a:solidFill>
                  <a:srgbClr val="000000"/>
                </a:solidFill>
              </a:rPr>
              <a:t>Faça um algoritmo que consiga predizer qual será o salário do colaborador conforme o tempo em que ele está na empresa. </a:t>
            </a:r>
          </a:p>
          <a:p>
            <a:pPr algn="just"/>
            <a:r>
              <a:rPr lang="pt-BR" kern="0" dirty="0">
                <a:solidFill>
                  <a:srgbClr val="000000"/>
                </a:solidFill>
              </a:rPr>
              <a:t>Apresente também um gráfico da Regressão linear para este caso. </a:t>
            </a:r>
          </a:p>
          <a:p>
            <a:pPr algn="just"/>
            <a:r>
              <a:rPr lang="pt-BR" kern="0" dirty="0">
                <a:solidFill>
                  <a:srgbClr val="000000"/>
                </a:solidFill>
              </a:rPr>
              <a:t>Tempo estimado: 30 min. </a:t>
            </a:r>
          </a:p>
          <a:p>
            <a:pPr algn="just"/>
            <a:endParaRPr lang="pt-BR" kern="0" dirty="0">
              <a:solidFill>
                <a:srgbClr val="000000"/>
              </a:solidFill>
            </a:endParaRPr>
          </a:p>
          <a:p>
            <a:pPr marL="0" indent="0" algn="just">
              <a:buNone/>
            </a:pPr>
            <a:endParaRPr lang="en-US" dirty="0"/>
          </a:p>
        </p:txBody>
      </p:sp>
      <p:pic>
        <p:nvPicPr>
          <p:cNvPr id="4" name="Imagem 3"/>
          <p:cNvPicPr>
            <a:picLocks noChangeAspect="1"/>
          </p:cNvPicPr>
          <p:nvPr/>
        </p:nvPicPr>
        <p:blipFill>
          <a:blip r:embed="rId2"/>
          <a:stretch>
            <a:fillRect/>
          </a:stretch>
        </p:blipFill>
        <p:spPr>
          <a:xfrm>
            <a:off x="3835368" y="3334446"/>
            <a:ext cx="3298463" cy="2207633"/>
          </a:xfrm>
          <a:prstGeom prst="rect">
            <a:avLst/>
          </a:prstGeom>
        </p:spPr>
      </p:pic>
      <p:sp>
        <p:nvSpPr>
          <p:cNvPr id="7" name="Espaço Reservado para Número de Slide 6"/>
          <p:cNvSpPr>
            <a:spLocks noGrp="1"/>
          </p:cNvSpPr>
          <p:nvPr>
            <p:ph type="sldNum" sz="quarter" idx="12"/>
          </p:nvPr>
        </p:nvSpPr>
        <p:spPr/>
        <p:txBody>
          <a:bodyPr/>
          <a:lstStyle/>
          <a:p>
            <a:fld id="{4898AEC0-503E-4FA4-859C-D0F72D6E3F79}" type="slidenum">
              <a:rPr lang="de-DE" smtClean="0"/>
              <a:pPr/>
              <a:t>12</a:t>
            </a:fld>
            <a:endParaRPr lang="de-DE"/>
          </a:p>
        </p:txBody>
      </p:sp>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333898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n-US" dirty="0"/>
              <a:t>Tipos de algoritmos de regressão</a:t>
            </a:r>
            <a:endParaRPr lang="pt-BR" dirty="0"/>
          </a:p>
        </p:txBody>
      </p:sp>
      <p:sp>
        <p:nvSpPr>
          <p:cNvPr id="8" name="Espaço Reservado para Texto 7"/>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1. Regressão Simples: Um valor de entrada.</a:t>
            </a:r>
          </a:p>
          <a:p>
            <a:pPr marL="0" indent="0">
              <a:buNone/>
            </a:pPr>
            <a:endParaRPr lang="pt-BR" dirty="0"/>
          </a:p>
          <a:p>
            <a:pPr marL="0" indent="0">
              <a:buNone/>
            </a:pPr>
            <a:endParaRPr lang="pt-BR" dirty="0"/>
          </a:p>
          <a:p>
            <a:pPr marL="0" indent="0">
              <a:buNone/>
            </a:pPr>
            <a:endParaRPr lang="pt-BR" dirty="0"/>
          </a:p>
          <a:p>
            <a:r>
              <a:rPr lang="pt-BR" dirty="0"/>
              <a:t>2. Regressão Múltipla: Múltiplos valores de entrada.</a:t>
            </a:r>
          </a:p>
          <a:p>
            <a:pPr marL="0" indent="0">
              <a:buNone/>
            </a:pPr>
            <a:endParaRPr lang="pt-BR" dirty="0"/>
          </a:p>
          <a:p>
            <a:endParaRPr lang="pt-BR" dirty="0"/>
          </a:p>
        </p:txBody>
      </p:sp>
      <p:grpSp>
        <p:nvGrpSpPr>
          <p:cNvPr id="38" name="Agrupar 37"/>
          <p:cNvGrpSpPr/>
          <p:nvPr/>
        </p:nvGrpSpPr>
        <p:grpSpPr>
          <a:xfrm>
            <a:off x="4068572" y="1978240"/>
            <a:ext cx="2135314" cy="226032"/>
            <a:chOff x="5301464" y="1296000"/>
            <a:chExt cx="2135314" cy="226032"/>
          </a:xfrm>
        </p:grpSpPr>
        <p:sp>
          <p:nvSpPr>
            <p:cNvPr id="4" name="CaixaDeTexto 3"/>
            <p:cNvSpPr txBox="1"/>
            <p:nvPr/>
          </p:nvSpPr>
          <p:spPr>
            <a:xfrm>
              <a:off x="5301464" y="1296001"/>
              <a:ext cx="246581" cy="226031"/>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X</a:t>
              </a:r>
              <a:endParaRPr kumimoji="0" lang="en-US" sz="2800" b="0" i="0" u="none" strike="noStrike" kern="0" cap="none" spc="0" normalizeH="0" baseline="0" noProof="0" dirty="0">
                <a:ln>
                  <a:noFill/>
                </a:ln>
                <a:solidFill>
                  <a:srgbClr val="000000"/>
                </a:solidFill>
                <a:effectLst/>
                <a:uLnTx/>
                <a:uFillTx/>
              </a:endParaRPr>
            </a:p>
          </p:txBody>
        </p:sp>
        <p:sp>
          <p:nvSpPr>
            <p:cNvPr id="9" name="CaixaDeTexto 8"/>
            <p:cNvSpPr txBox="1"/>
            <p:nvPr/>
          </p:nvSpPr>
          <p:spPr>
            <a:xfrm>
              <a:off x="7190197" y="1296000"/>
              <a:ext cx="246581" cy="226031"/>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Y</a:t>
              </a:r>
              <a:endParaRPr kumimoji="0" lang="en-US" sz="2800" b="0" i="0" u="none" strike="noStrike" kern="0" cap="none" spc="0" normalizeH="0" baseline="0" noProof="0" dirty="0">
                <a:ln>
                  <a:noFill/>
                </a:ln>
                <a:solidFill>
                  <a:srgbClr val="000000"/>
                </a:solidFill>
                <a:effectLst/>
                <a:uLnTx/>
                <a:uFillTx/>
              </a:endParaRPr>
            </a:p>
          </p:txBody>
        </p:sp>
        <p:cxnSp>
          <p:nvCxnSpPr>
            <p:cNvPr id="11" name="Conector de Seta Reta 10"/>
            <p:cNvCxnSpPr>
              <a:stCxn id="4" idx="3"/>
              <a:endCxn id="9" idx="1"/>
            </p:cNvCxnSpPr>
            <p:nvPr/>
          </p:nvCxnSpPr>
          <p:spPr>
            <a:xfrm flipV="1">
              <a:off x="5548045" y="1409016"/>
              <a:ext cx="16421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Agrupar 32"/>
          <p:cNvGrpSpPr/>
          <p:nvPr/>
        </p:nvGrpSpPr>
        <p:grpSpPr>
          <a:xfrm>
            <a:off x="2089753" y="3565970"/>
            <a:ext cx="2340796" cy="1735803"/>
            <a:chOff x="369870" y="3615976"/>
            <a:chExt cx="2340796" cy="1735803"/>
          </a:xfrm>
        </p:grpSpPr>
        <p:sp>
          <p:nvSpPr>
            <p:cNvPr id="15" name="CaixaDeTexto 14"/>
            <p:cNvSpPr txBox="1"/>
            <p:nvPr/>
          </p:nvSpPr>
          <p:spPr>
            <a:xfrm>
              <a:off x="369870" y="3615976"/>
              <a:ext cx="452063" cy="226030"/>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X1</a:t>
              </a:r>
              <a:endParaRPr kumimoji="0" lang="en-US" sz="2800" b="0" i="0" u="none" strike="noStrike" kern="0" cap="none" spc="0" normalizeH="0" baseline="0" noProof="0" dirty="0">
                <a:ln>
                  <a:noFill/>
                </a:ln>
                <a:solidFill>
                  <a:srgbClr val="000000"/>
                </a:solidFill>
                <a:effectLst/>
                <a:uLnTx/>
                <a:uFillTx/>
              </a:endParaRPr>
            </a:p>
          </p:txBody>
        </p:sp>
        <p:sp>
          <p:nvSpPr>
            <p:cNvPr id="16" name="CaixaDeTexto 15"/>
            <p:cNvSpPr txBox="1"/>
            <p:nvPr/>
          </p:nvSpPr>
          <p:spPr>
            <a:xfrm>
              <a:off x="2464085" y="4119408"/>
              <a:ext cx="246581" cy="226031"/>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Y</a:t>
              </a:r>
              <a:endParaRPr kumimoji="0" lang="en-US" sz="2800" b="0" i="0" u="none" strike="noStrike" kern="0" cap="none" spc="0" normalizeH="0" baseline="0" noProof="0" dirty="0">
                <a:ln>
                  <a:noFill/>
                </a:ln>
                <a:solidFill>
                  <a:srgbClr val="000000"/>
                </a:solidFill>
                <a:effectLst/>
                <a:uLnTx/>
                <a:uFillTx/>
              </a:endParaRPr>
            </a:p>
          </p:txBody>
        </p:sp>
        <p:cxnSp>
          <p:nvCxnSpPr>
            <p:cNvPr id="17" name="Conector de Seta Reta 16"/>
            <p:cNvCxnSpPr>
              <a:stCxn id="15" idx="3"/>
              <a:endCxn id="16" idx="1"/>
            </p:cNvCxnSpPr>
            <p:nvPr/>
          </p:nvCxnSpPr>
          <p:spPr>
            <a:xfrm>
              <a:off x="821933" y="3728991"/>
              <a:ext cx="1642152" cy="503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aixaDeTexto 17"/>
            <p:cNvSpPr txBox="1"/>
            <p:nvPr/>
          </p:nvSpPr>
          <p:spPr>
            <a:xfrm>
              <a:off x="369870" y="3988190"/>
              <a:ext cx="452063" cy="214177"/>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X2</a:t>
              </a:r>
              <a:endParaRPr kumimoji="0" lang="en-US" sz="2800" b="0" i="0" u="none" strike="noStrike" kern="0" cap="none" spc="0" normalizeH="0" baseline="0" noProof="0" dirty="0">
                <a:ln>
                  <a:noFill/>
                </a:ln>
                <a:solidFill>
                  <a:srgbClr val="000000"/>
                </a:solidFill>
                <a:effectLst/>
                <a:uLnTx/>
                <a:uFillTx/>
              </a:endParaRPr>
            </a:p>
          </p:txBody>
        </p:sp>
        <p:sp>
          <p:nvSpPr>
            <p:cNvPr id="19" name="CaixaDeTexto 18"/>
            <p:cNvSpPr txBox="1"/>
            <p:nvPr/>
          </p:nvSpPr>
          <p:spPr>
            <a:xfrm>
              <a:off x="369870" y="4360406"/>
              <a:ext cx="452062" cy="101162"/>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X3</a:t>
              </a:r>
              <a:endParaRPr kumimoji="0" lang="en-US" sz="2800" b="0" i="0" u="none" strike="noStrike" kern="0" cap="none" spc="0" normalizeH="0" baseline="0" noProof="0" dirty="0">
                <a:ln>
                  <a:noFill/>
                </a:ln>
                <a:solidFill>
                  <a:srgbClr val="000000"/>
                </a:solidFill>
                <a:effectLst/>
                <a:uLnTx/>
                <a:uFillTx/>
              </a:endParaRPr>
            </a:p>
          </p:txBody>
        </p:sp>
        <p:sp>
          <p:nvSpPr>
            <p:cNvPr id="20" name="CaixaDeTexto 19"/>
            <p:cNvSpPr txBox="1"/>
            <p:nvPr/>
          </p:nvSpPr>
          <p:spPr>
            <a:xfrm>
              <a:off x="369870" y="4720568"/>
              <a:ext cx="452062" cy="282947"/>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X4</a:t>
              </a:r>
              <a:endParaRPr kumimoji="0" lang="en-US" sz="2800" b="0" i="0" u="none" strike="noStrike" kern="0" cap="none" spc="0" normalizeH="0" baseline="0" noProof="0" dirty="0">
                <a:ln>
                  <a:noFill/>
                </a:ln>
                <a:solidFill>
                  <a:srgbClr val="000000"/>
                </a:solidFill>
                <a:effectLst/>
                <a:uLnTx/>
                <a:uFillTx/>
              </a:endParaRPr>
            </a:p>
          </p:txBody>
        </p:sp>
        <p:sp>
          <p:nvSpPr>
            <p:cNvPr id="23" name="CaixaDeTexto 22"/>
            <p:cNvSpPr txBox="1"/>
            <p:nvPr/>
          </p:nvSpPr>
          <p:spPr>
            <a:xfrm>
              <a:off x="369870" y="5068832"/>
              <a:ext cx="452062" cy="282947"/>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a:t>
              </a:r>
              <a:endParaRPr kumimoji="0" lang="en-US" sz="2800" b="0" i="0" u="none" strike="noStrike" kern="0" cap="none" spc="0" normalizeH="0" baseline="0" noProof="0" dirty="0">
                <a:ln>
                  <a:noFill/>
                </a:ln>
                <a:solidFill>
                  <a:srgbClr val="000000"/>
                </a:solidFill>
                <a:effectLst/>
                <a:uLnTx/>
                <a:uFillTx/>
              </a:endParaRPr>
            </a:p>
          </p:txBody>
        </p:sp>
        <p:cxnSp>
          <p:nvCxnSpPr>
            <p:cNvPr id="25" name="Conector de Seta Reta 24"/>
            <p:cNvCxnSpPr>
              <a:stCxn id="18" idx="3"/>
              <a:endCxn id="16" idx="1"/>
            </p:cNvCxnSpPr>
            <p:nvPr/>
          </p:nvCxnSpPr>
          <p:spPr>
            <a:xfrm>
              <a:off x="821933" y="4095279"/>
              <a:ext cx="1642152" cy="13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p:cNvCxnSpPr>
              <a:stCxn id="19" idx="3"/>
              <a:endCxn id="16" idx="1"/>
            </p:cNvCxnSpPr>
            <p:nvPr/>
          </p:nvCxnSpPr>
          <p:spPr>
            <a:xfrm flipV="1">
              <a:off x="821932" y="4232424"/>
              <a:ext cx="1642153" cy="178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p:cNvCxnSpPr>
              <a:stCxn id="20" idx="3"/>
              <a:endCxn id="16" idx="1"/>
            </p:cNvCxnSpPr>
            <p:nvPr/>
          </p:nvCxnSpPr>
          <p:spPr>
            <a:xfrm flipV="1">
              <a:off x="821932" y="4232424"/>
              <a:ext cx="1642153" cy="629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 name="Imagem 4"/>
          <p:cNvPicPr>
            <a:picLocks noChangeAspect="1"/>
          </p:cNvPicPr>
          <p:nvPr/>
        </p:nvPicPr>
        <p:blipFill rotWithShape="1">
          <a:blip r:embed="rId2"/>
          <a:srcRect t="51686"/>
          <a:stretch/>
        </p:blipFill>
        <p:spPr>
          <a:xfrm>
            <a:off x="5275319" y="3735248"/>
            <a:ext cx="5434681" cy="637101"/>
          </a:xfrm>
          <a:prstGeom prst="rect">
            <a:avLst/>
          </a:prstGeom>
        </p:spPr>
      </p:pic>
      <p:pic>
        <p:nvPicPr>
          <p:cNvPr id="6" name="Imagem 5"/>
          <p:cNvPicPr>
            <a:picLocks noChangeAspect="1"/>
          </p:cNvPicPr>
          <p:nvPr/>
        </p:nvPicPr>
        <p:blipFill rotWithShape="1">
          <a:blip r:embed="rId2"/>
          <a:srcRect b="56563"/>
          <a:stretch/>
        </p:blipFill>
        <p:spPr>
          <a:xfrm>
            <a:off x="7379329" y="1764811"/>
            <a:ext cx="5434681" cy="572784"/>
          </a:xfrm>
          <a:prstGeom prst="rect">
            <a:avLst/>
          </a:prstGeom>
        </p:spPr>
      </p:pic>
      <p:sp>
        <p:nvSpPr>
          <p:cNvPr id="10" name="Espaço Reservado para Número de Slide 9"/>
          <p:cNvSpPr>
            <a:spLocks noGrp="1"/>
          </p:cNvSpPr>
          <p:nvPr>
            <p:ph type="sldNum" sz="quarter" idx="12"/>
          </p:nvPr>
        </p:nvSpPr>
        <p:spPr/>
        <p:txBody>
          <a:bodyPr/>
          <a:lstStyle/>
          <a:p>
            <a:fld id="{4898AEC0-503E-4FA4-859C-D0F72D6E3F79}" type="slidenum">
              <a:rPr lang="de-DE" smtClean="0"/>
              <a:pPr/>
              <a:t>13</a:t>
            </a:fld>
            <a:endParaRPr lang="de-DE"/>
          </a:p>
        </p:txBody>
      </p:sp>
      <p:pic>
        <p:nvPicPr>
          <p:cNvPr id="24" name="Imagem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027042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14</a:t>
            </a:fld>
            <a:endParaRPr lang="en-US"/>
          </a:p>
        </p:txBody>
      </p:sp>
      <p:sp>
        <p:nvSpPr>
          <p:cNvPr id="2" name="Título 1"/>
          <p:cNvSpPr>
            <a:spLocks noGrp="1"/>
          </p:cNvSpPr>
          <p:nvPr>
            <p:ph type="title"/>
          </p:nvPr>
        </p:nvSpPr>
        <p:spPr/>
        <p:txBody>
          <a:bodyPr/>
          <a:lstStyle/>
          <a:p>
            <a:r>
              <a:rPr lang="en-US" dirty="0"/>
              <a:t>Tipos de algoritmos de regressão</a:t>
            </a:r>
            <a:endParaRPr lang="pt-BR" dirty="0"/>
          </a:p>
        </p:txBody>
      </p:sp>
      <p:sp>
        <p:nvSpPr>
          <p:cNvPr id="3" name="Espaço Reservado para Texto 2"/>
          <p:cNvSpPr>
            <a:spLocks noGrp="1"/>
          </p:cNvSpPr>
          <p:nvPr>
            <p:ph type="body" sz="quarter" idx="15"/>
          </p:nvPr>
        </p:nvSpPr>
        <p:spPr/>
        <p:txBody>
          <a:bodyPr/>
          <a:lstStyle/>
          <a:p>
            <a:r>
              <a:rPr lang="pt-BR" dirty="0"/>
              <a:t>Aprendizagem Supervisionada</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562" y="1109654"/>
            <a:ext cx="8331200" cy="4049510"/>
          </a:xfrm>
          <a:prstGeom prst="rect">
            <a:avLst/>
          </a:prstGeom>
        </p:spPr>
      </p:pic>
      <p:pic>
        <p:nvPicPr>
          <p:cNvPr id="6" name="Imagem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783827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15</a:t>
            </a:fld>
            <a:endParaRPr lang="en-US"/>
          </a:p>
        </p:txBody>
      </p:sp>
      <p:sp>
        <p:nvSpPr>
          <p:cNvPr id="5" name="Título 4"/>
          <p:cNvSpPr>
            <a:spLocks noGrp="1"/>
          </p:cNvSpPr>
          <p:nvPr>
            <p:ph type="title"/>
          </p:nvPr>
        </p:nvSpPr>
        <p:spPr/>
        <p:txBody>
          <a:bodyPr/>
          <a:lstStyle/>
          <a:p>
            <a:r>
              <a:rPr lang="en-US" dirty="0"/>
              <a:t>Tipos de algoritmos de regressão</a:t>
            </a:r>
            <a:endParaRPr lang="pt-BR" dirty="0"/>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3. Regressão Polinomial: Um ou múltiplos valores de entrada, que podem ser combinados para assumir formas mais complexas (aproximadamente não-lineares).</a:t>
            </a:r>
            <a:endParaRPr lang="en-US" dirty="0"/>
          </a:p>
          <a:p>
            <a:endParaRPr lang="en-US" dirty="0"/>
          </a:p>
        </p:txBody>
      </p:sp>
      <p:grpSp>
        <p:nvGrpSpPr>
          <p:cNvPr id="7" name="Agrupar 6"/>
          <p:cNvGrpSpPr/>
          <p:nvPr/>
        </p:nvGrpSpPr>
        <p:grpSpPr>
          <a:xfrm>
            <a:off x="4109699" y="2434448"/>
            <a:ext cx="2371589" cy="2475144"/>
            <a:chOff x="339077" y="3615976"/>
            <a:chExt cx="2371589" cy="2475144"/>
          </a:xfrm>
        </p:grpSpPr>
        <p:sp>
          <p:nvSpPr>
            <p:cNvPr id="8" name="CaixaDeTexto 7"/>
            <p:cNvSpPr txBox="1"/>
            <p:nvPr/>
          </p:nvSpPr>
          <p:spPr>
            <a:xfrm>
              <a:off x="369870" y="3615976"/>
              <a:ext cx="452063" cy="226030"/>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X1</a:t>
              </a:r>
              <a:endParaRPr kumimoji="0" lang="en-US" sz="2800" b="0" i="0" u="none" strike="noStrike" kern="0" cap="none" spc="0" normalizeH="0" baseline="0" noProof="0" dirty="0">
                <a:ln>
                  <a:noFill/>
                </a:ln>
                <a:solidFill>
                  <a:srgbClr val="000000"/>
                </a:solidFill>
                <a:effectLst/>
                <a:uLnTx/>
                <a:uFillTx/>
              </a:endParaRPr>
            </a:p>
          </p:txBody>
        </p:sp>
        <p:sp>
          <p:nvSpPr>
            <p:cNvPr id="9" name="CaixaDeTexto 8"/>
            <p:cNvSpPr txBox="1"/>
            <p:nvPr/>
          </p:nvSpPr>
          <p:spPr>
            <a:xfrm>
              <a:off x="2464085" y="4119408"/>
              <a:ext cx="246581" cy="226031"/>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Y</a:t>
              </a:r>
              <a:endParaRPr kumimoji="0" lang="en-US" sz="2800" b="0" i="0" u="none" strike="noStrike" kern="0" cap="none" spc="0" normalizeH="0" baseline="0" noProof="0" dirty="0">
                <a:ln>
                  <a:noFill/>
                </a:ln>
                <a:solidFill>
                  <a:srgbClr val="000000"/>
                </a:solidFill>
                <a:effectLst/>
                <a:uLnTx/>
                <a:uFillTx/>
              </a:endParaRPr>
            </a:p>
          </p:txBody>
        </p:sp>
        <p:cxnSp>
          <p:nvCxnSpPr>
            <p:cNvPr id="10" name="Conector de Seta Reta 9"/>
            <p:cNvCxnSpPr>
              <a:stCxn id="8" idx="3"/>
              <a:endCxn id="9" idx="1"/>
            </p:cNvCxnSpPr>
            <p:nvPr/>
          </p:nvCxnSpPr>
          <p:spPr>
            <a:xfrm>
              <a:off x="821933" y="3728991"/>
              <a:ext cx="1642152" cy="503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369870" y="4237844"/>
              <a:ext cx="452063" cy="214177"/>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X2</a:t>
              </a:r>
              <a:endParaRPr kumimoji="0" lang="en-US" sz="2800" b="0" i="0" u="none" strike="noStrike" kern="0" cap="none" spc="0" normalizeH="0" baseline="0" noProof="0" dirty="0">
                <a:ln>
                  <a:noFill/>
                </a:ln>
                <a:solidFill>
                  <a:srgbClr val="000000"/>
                </a:solidFill>
                <a:effectLst/>
                <a:uLnTx/>
                <a:uFillTx/>
              </a:endParaRPr>
            </a:p>
          </p:txBody>
        </p:sp>
        <p:sp>
          <p:nvSpPr>
            <p:cNvPr id="12" name="CaixaDeTexto 11"/>
            <p:cNvSpPr txBox="1"/>
            <p:nvPr/>
          </p:nvSpPr>
          <p:spPr>
            <a:xfrm>
              <a:off x="339077" y="4844137"/>
              <a:ext cx="616433" cy="330152"/>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X1²</a:t>
              </a:r>
              <a:endParaRPr kumimoji="0" lang="en-US" sz="2800" b="0" i="0" u="none" strike="noStrike" kern="0" cap="none" spc="0" normalizeH="0" baseline="0" noProof="0" dirty="0">
                <a:ln>
                  <a:noFill/>
                </a:ln>
                <a:solidFill>
                  <a:srgbClr val="000000"/>
                </a:solidFill>
                <a:effectLst/>
                <a:uLnTx/>
                <a:uFillTx/>
              </a:endParaRPr>
            </a:p>
          </p:txBody>
        </p:sp>
        <p:sp>
          <p:nvSpPr>
            <p:cNvPr id="13" name="CaixaDeTexto 12"/>
            <p:cNvSpPr txBox="1"/>
            <p:nvPr/>
          </p:nvSpPr>
          <p:spPr>
            <a:xfrm>
              <a:off x="369870" y="5468965"/>
              <a:ext cx="1047963" cy="348264"/>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X1*X2</a:t>
              </a:r>
              <a:endParaRPr kumimoji="0" lang="en-US" sz="2800" b="0" i="0" u="none" strike="noStrike" kern="0" cap="none" spc="0" normalizeH="0" baseline="0" noProof="0" dirty="0">
                <a:ln>
                  <a:noFill/>
                </a:ln>
                <a:solidFill>
                  <a:srgbClr val="000000"/>
                </a:solidFill>
                <a:effectLst/>
                <a:uLnTx/>
                <a:uFillTx/>
              </a:endParaRPr>
            </a:p>
          </p:txBody>
        </p:sp>
        <p:sp>
          <p:nvSpPr>
            <p:cNvPr id="14" name="CaixaDeTexto 13"/>
            <p:cNvSpPr txBox="1"/>
            <p:nvPr/>
          </p:nvSpPr>
          <p:spPr>
            <a:xfrm>
              <a:off x="369871" y="5808173"/>
              <a:ext cx="452062" cy="282947"/>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a:ln>
                    <a:noFill/>
                  </a:ln>
                  <a:solidFill>
                    <a:srgbClr val="000000"/>
                  </a:solidFill>
                  <a:effectLst/>
                  <a:uLnTx/>
                  <a:uFillTx/>
                </a:rPr>
                <a:t>...</a:t>
              </a:r>
              <a:endParaRPr kumimoji="0" lang="en-US" sz="2800" b="0" i="0" u="none" strike="noStrike" kern="0" cap="none" spc="0" normalizeH="0" baseline="0" noProof="0" dirty="0">
                <a:ln>
                  <a:noFill/>
                </a:ln>
                <a:solidFill>
                  <a:srgbClr val="000000"/>
                </a:solidFill>
                <a:effectLst/>
                <a:uLnTx/>
                <a:uFillTx/>
              </a:endParaRPr>
            </a:p>
          </p:txBody>
        </p:sp>
        <p:cxnSp>
          <p:nvCxnSpPr>
            <p:cNvPr id="15" name="Conector de Seta Reta 14"/>
            <p:cNvCxnSpPr>
              <a:stCxn id="11" idx="3"/>
              <a:endCxn id="9" idx="1"/>
            </p:cNvCxnSpPr>
            <p:nvPr/>
          </p:nvCxnSpPr>
          <p:spPr>
            <a:xfrm flipV="1">
              <a:off x="821933" y="4232424"/>
              <a:ext cx="1642152" cy="11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a:stCxn id="12" idx="3"/>
              <a:endCxn id="9" idx="1"/>
            </p:cNvCxnSpPr>
            <p:nvPr/>
          </p:nvCxnSpPr>
          <p:spPr>
            <a:xfrm flipV="1">
              <a:off x="955510" y="4232424"/>
              <a:ext cx="1508575" cy="776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p:cNvCxnSpPr>
              <a:stCxn id="13" idx="3"/>
              <a:endCxn id="9" idx="1"/>
            </p:cNvCxnSpPr>
            <p:nvPr/>
          </p:nvCxnSpPr>
          <p:spPr>
            <a:xfrm flipV="1">
              <a:off x="1417833" y="4232424"/>
              <a:ext cx="1046252" cy="141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1729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16</a:t>
            </a:fld>
            <a:endParaRPr lang="en-US"/>
          </a:p>
        </p:txBody>
      </p:sp>
      <p:sp>
        <p:nvSpPr>
          <p:cNvPr id="2" name="Título 1"/>
          <p:cNvSpPr>
            <a:spLocks noGrp="1"/>
          </p:cNvSpPr>
          <p:nvPr>
            <p:ph type="title"/>
          </p:nvPr>
        </p:nvSpPr>
        <p:spPr/>
        <p:txBody>
          <a:bodyPr/>
          <a:lstStyle/>
          <a:p>
            <a:r>
              <a:rPr lang="en-US" dirty="0"/>
              <a:t>Tipos de algoritmos de regressão</a:t>
            </a:r>
            <a:endParaRPr lang="pt-BR" dirty="0"/>
          </a:p>
        </p:txBody>
      </p:sp>
      <p:sp>
        <p:nvSpPr>
          <p:cNvPr id="3" name="Espaço Reservado para Texto 2"/>
          <p:cNvSpPr>
            <a:spLocks noGrp="1"/>
          </p:cNvSpPr>
          <p:nvPr>
            <p:ph type="body" sz="quarter" idx="15"/>
          </p:nvPr>
        </p:nvSpPr>
        <p:spPr/>
        <p:txBody>
          <a:bodyPr/>
          <a:lstStyle/>
          <a:p>
            <a:r>
              <a:rPr lang="pt-BR" dirty="0"/>
              <a:t>Aprendizagem Supervisionada</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5738" y="1235941"/>
            <a:ext cx="4127934" cy="2063967"/>
          </a:xfrm>
          <a:prstGeom prst="rect">
            <a:avLst/>
          </a:prstGeom>
        </p:spPr>
      </p:pic>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99" y="3024066"/>
            <a:ext cx="5983098" cy="2286734"/>
          </a:xfrm>
          <a:prstGeom prst="rect">
            <a:avLst/>
          </a:prstGeom>
        </p:spPr>
      </p:pic>
      <p:sp>
        <p:nvSpPr>
          <p:cNvPr id="8" name="CaixaDeTexto 7"/>
          <p:cNvSpPr txBox="1"/>
          <p:nvPr/>
        </p:nvSpPr>
        <p:spPr>
          <a:xfrm>
            <a:off x="317077" y="1544587"/>
            <a:ext cx="4926085" cy="147947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   Característica polinomial pode ser aplicada em </a:t>
            </a:r>
          </a:p>
          <a:p>
            <a:pPr marR="0"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regressões simples...</a:t>
            </a:r>
            <a:endParaRPr kumimoji="0" lang="en-US" b="0" i="0" u="none" strike="noStrike" kern="0" cap="none" spc="0" normalizeH="0" baseline="0" noProof="0" dirty="0">
              <a:ln>
                <a:noFill/>
              </a:ln>
              <a:solidFill>
                <a:srgbClr val="000000"/>
              </a:solidFill>
              <a:effectLst/>
              <a:uLnTx/>
              <a:uFillTx/>
            </a:endParaRPr>
          </a:p>
        </p:txBody>
      </p:sp>
      <p:sp>
        <p:nvSpPr>
          <p:cNvPr id="9" name="CaixaDeTexto 8"/>
          <p:cNvSpPr txBox="1"/>
          <p:nvPr/>
        </p:nvSpPr>
        <p:spPr>
          <a:xfrm>
            <a:off x="6472249" y="3688708"/>
            <a:ext cx="3893907" cy="1479479"/>
          </a:xfrm>
          <a:prstGeom prst="rect">
            <a:avLst/>
          </a:prstGeom>
          <a:noFill/>
        </p:spPr>
        <p:txBody>
          <a:bodyPr wrap="none" lIns="0" tIns="0" rIns="0" bIns="0" rtlCol="0">
            <a:noAutofit/>
          </a:bodyPr>
          <a:lstStyle/>
          <a:p>
            <a:pPr marR="0" algn="just"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...e aplicada à regressão múltipla.</a:t>
            </a:r>
          </a:p>
          <a:p>
            <a:pPr marR="0" algn="just"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 </a:t>
            </a:r>
          </a:p>
          <a:p>
            <a:pPr marR="0" algn="just"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   Sua aplicação visa </a:t>
            </a:r>
            <a:r>
              <a:rPr kumimoji="0" lang="pt-BR" b="0" i="0" u="none" strike="noStrike" kern="0" cap="none" spc="0" normalizeH="0" noProof="0" dirty="0">
                <a:ln>
                  <a:noFill/>
                </a:ln>
                <a:solidFill>
                  <a:srgbClr val="000000"/>
                </a:solidFill>
                <a:effectLst/>
                <a:uLnTx/>
                <a:uFillTx/>
              </a:rPr>
              <a:t>obter formato</a:t>
            </a:r>
          </a:p>
          <a:p>
            <a:pPr marR="0" algn="just"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o</a:t>
            </a:r>
            <a:r>
              <a:rPr lang="pt-BR" kern="0" baseline="0" dirty="0">
                <a:solidFill>
                  <a:srgbClr val="000000"/>
                </a:solidFill>
              </a:rPr>
              <a:t>ndulatório</a:t>
            </a:r>
            <a:r>
              <a:rPr lang="pt-BR" kern="0" dirty="0">
                <a:solidFill>
                  <a:srgbClr val="000000"/>
                </a:solidFill>
              </a:rPr>
              <a:t> na linha de regressão.</a:t>
            </a:r>
            <a:endParaRPr kumimoji="0" lang="en-US" b="0" i="0" u="none" strike="noStrike" kern="0" cap="none" spc="0" normalizeH="0" baseline="0" noProof="0" dirty="0">
              <a:ln>
                <a:noFill/>
              </a:ln>
              <a:solidFill>
                <a:srgbClr val="000000"/>
              </a:solidFill>
              <a:effectLst/>
              <a:uLnTx/>
              <a:uFillTx/>
            </a:endParaRPr>
          </a:p>
        </p:txBody>
      </p:sp>
      <p:pic>
        <p:nvPicPr>
          <p:cNvPr id="10" name="Imagem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306449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p:cNvGrpSpPr/>
          <p:nvPr/>
        </p:nvGrpSpPr>
        <p:grpSpPr>
          <a:xfrm>
            <a:off x="1805085" y="1984918"/>
            <a:ext cx="7359029" cy="3516315"/>
            <a:chOff x="904127" y="874008"/>
            <a:chExt cx="9468970" cy="4524494"/>
          </a:xfrm>
        </p:grpSpPr>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l="23074" r="-168"/>
            <a:stretch/>
          </p:blipFill>
          <p:spPr>
            <a:xfrm>
              <a:off x="2885097" y="874008"/>
              <a:ext cx="7488000" cy="4524494"/>
            </a:xfrm>
            <a:prstGeom prst="rect">
              <a:avLst/>
            </a:prstGeom>
          </p:spPr>
        </p:pic>
        <p:sp>
          <p:nvSpPr>
            <p:cNvPr id="2" name="Retângulo 1"/>
            <p:cNvSpPr/>
            <p:nvPr/>
          </p:nvSpPr>
          <p:spPr>
            <a:xfrm>
              <a:off x="904127" y="1034118"/>
              <a:ext cx="1818526" cy="1202076"/>
            </a:xfrm>
            <a:prstGeom prst="rect">
              <a:avLst/>
            </a:prstGeom>
            <a:solidFill>
              <a:schemeClr val="accent5">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latin typeface="Bosch Office Sans"/>
                  <a:ea typeface="+mn-ea"/>
                  <a:cs typeface="+mn-cs"/>
                </a:rPr>
                <a:t>Regressão Linear</a:t>
              </a:r>
            </a:p>
            <a:p>
              <a:pPr marL="0" marR="0" indent="0" algn="ctr" defTabSz="914400" eaLnBrk="1" fontAlgn="auto" latinLnBrk="0" hangingPunct="1">
                <a:lnSpc>
                  <a:spcPct val="100000"/>
                </a:lnSpc>
                <a:spcBef>
                  <a:spcPts val="0"/>
                </a:spcBef>
                <a:spcAft>
                  <a:spcPts val="0"/>
                </a:spcAft>
                <a:buClrTx/>
                <a:buSzTx/>
                <a:buFontTx/>
                <a:buNone/>
                <a:tabLst/>
              </a:pPr>
              <a:r>
                <a:rPr lang="pt-BR" kern="0" dirty="0">
                  <a:solidFill>
                    <a:srgbClr val="000000"/>
                  </a:solidFill>
                  <a:latin typeface="Bosch Office Sans"/>
                </a:rPr>
                <a:t>Simples</a:t>
              </a: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 name="Retângulo 4"/>
            <p:cNvSpPr/>
            <p:nvPr/>
          </p:nvSpPr>
          <p:spPr>
            <a:xfrm>
              <a:off x="904127" y="2535217"/>
              <a:ext cx="1818526" cy="1202076"/>
            </a:xfrm>
            <a:prstGeom prst="rect">
              <a:avLst/>
            </a:prstGeom>
            <a:solidFill>
              <a:schemeClr val="accent5">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latin typeface="Bosch Office Sans"/>
                  <a:ea typeface="+mn-ea"/>
                  <a:cs typeface="+mn-cs"/>
                </a:rPr>
                <a:t>Regressão Linear</a:t>
              </a:r>
            </a:p>
            <a:p>
              <a:pPr marL="0" marR="0" indent="0" algn="ctr" defTabSz="914400" eaLnBrk="1" fontAlgn="auto" latinLnBrk="0" hangingPunct="1">
                <a:lnSpc>
                  <a:spcPct val="100000"/>
                </a:lnSpc>
                <a:spcBef>
                  <a:spcPts val="0"/>
                </a:spcBef>
                <a:spcAft>
                  <a:spcPts val="0"/>
                </a:spcAft>
                <a:buClrTx/>
                <a:buSzTx/>
                <a:buFontTx/>
                <a:buNone/>
                <a:tabLst/>
              </a:pPr>
              <a:r>
                <a:rPr lang="pt-BR" kern="0" dirty="0">
                  <a:solidFill>
                    <a:srgbClr val="000000"/>
                  </a:solidFill>
                  <a:latin typeface="Bosch Office Sans"/>
                </a:rPr>
                <a:t>Múltipla</a:t>
              </a: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Retângulo 5"/>
            <p:cNvSpPr/>
            <p:nvPr/>
          </p:nvSpPr>
          <p:spPr>
            <a:xfrm>
              <a:off x="904127" y="3997681"/>
              <a:ext cx="1818526" cy="1202076"/>
            </a:xfrm>
            <a:prstGeom prst="rect">
              <a:avLst/>
            </a:prstGeom>
            <a:solidFill>
              <a:schemeClr val="accent5">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latin typeface="Bosch Office Sans"/>
                  <a:ea typeface="+mn-ea"/>
                  <a:cs typeface="+mn-cs"/>
                </a:rPr>
                <a:t>Regressão Linear</a:t>
              </a:r>
            </a:p>
            <a:p>
              <a:pPr marL="0" marR="0" indent="0" algn="ctr" defTabSz="914400" eaLnBrk="1" fontAlgn="auto" latinLnBrk="0" hangingPunct="1">
                <a:lnSpc>
                  <a:spcPct val="100000"/>
                </a:lnSpc>
                <a:spcBef>
                  <a:spcPts val="0"/>
                </a:spcBef>
                <a:spcAft>
                  <a:spcPts val="0"/>
                </a:spcAft>
                <a:buClrTx/>
                <a:buSzTx/>
                <a:buFontTx/>
                <a:buNone/>
                <a:tabLst/>
              </a:pPr>
              <a:r>
                <a:rPr lang="pt-BR" kern="0" dirty="0">
                  <a:solidFill>
                    <a:srgbClr val="000000"/>
                  </a:solidFill>
                  <a:latin typeface="Bosch Office Sans"/>
                </a:rPr>
                <a:t>Polinomial</a:t>
              </a: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3" name="Título 2"/>
          <p:cNvSpPr>
            <a:spLocks noGrp="1"/>
          </p:cNvSpPr>
          <p:nvPr>
            <p:ph type="title"/>
          </p:nvPr>
        </p:nvSpPr>
        <p:spPr/>
        <p:txBody>
          <a:bodyPr/>
          <a:lstStyle/>
          <a:p>
            <a:r>
              <a:rPr lang="pt-BR" dirty="0"/>
              <a:t>Equações resultantes</a:t>
            </a:r>
          </a:p>
        </p:txBody>
      </p:sp>
      <p:sp>
        <p:nvSpPr>
          <p:cNvPr id="9" name="Espaço Reservado para Texto 8"/>
          <p:cNvSpPr>
            <a:spLocks noGrp="1"/>
          </p:cNvSpPr>
          <p:nvPr>
            <p:ph type="body" sz="quarter" idx="15"/>
          </p:nvPr>
        </p:nvSpPr>
        <p:spPr/>
        <p:txBody>
          <a:bodyPr/>
          <a:lstStyle/>
          <a:p>
            <a:r>
              <a:rPr lang="pt-BR" dirty="0"/>
              <a:t>Aprendizagem Supervisionada</a:t>
            </a:r>
          </a:p>
        </p:txBody>
      </p:sp>
      <p:sp>
        <p:nvSpPr>
          <p:cNvPr id="8" name="Espaço Reservado para Conteúdo 2"/>
          <p:cNvSpPr>
            <a:spLocks noGrp="1"/>
          </p:cNvSpPr>
          <p:nvPr>
            <p:ph idx="4294967295"/>
          </p:nvPr>
        </p:nvSpPr>
        <p:spPr/>
        <p:txBody>
          <a:bodyPr>
            <a:normAutofit/>
          </a:bodyPr>
          <a:lstStyle/>
          <a:p>
            <a:r>
              <a:rPr lang="pt-BR" dirty="0"/>
              <a:t>O objetivo dos algoritmos de regressão é encontrar os pesos (vetor b0...</a:t>
            </a:r>
            <a:r>
              <a:rPr lang="pt-BR" dirty="0" err="1"/>
              <a:t>bn</a:t>
            </a:r>
            <a:r>
              <a:rPr lang="pt-BR" dirty="0"/>
              <a:t>) que melhor explicam a relação das entradas X para as saídas Y, reduzindo o erro de </a:t>
            </a:r>
            <a:r>
              <a:rPr lang="pt-BR" dirty="0" err="1"/>
              <a:t>Y_real</a:t>
            </a:r>
            <a:r>
              <a:rPr lang="pt-BR" dirty="0"/>
              <a:t> – </a:t>
            </a:r>
            <a:r>
              <a:rPr lang="pt-BR" dirty="0" err="1"/>
              <a:t>Y_previsto</a:t>
            </a:r>
            <a:r>
              <a:rPr lang="pt-BR" dirty="0"/>
              <a:t>.</a:t>
            </a:r>
          </a:p>
        </p:txBody>
      </p:sp>
      <p:sp>
        <p:nvSpPr>
          <p:cNvPr id="11" name="Espaço Reservado para Número de Slide 10"/>
          <p:cNvSpPr>
            <a:spLocks noGrp="1"/>
          </p:cNvSpPr>
          <p:nvPr>
            <p:ph type="sldNum" sz="quarter" idx="12"/>
          </p:nvPr>
        </p:nvSpPr>
        <p:spPr/>
        <p:txBody>
          <a:bodyPr/>
          <a:lstStyle/>
          <a:p>
            <a:fld id="{4898AEC0-503E-4FA4-859C-D0F72D6E3F79}" type="slidenum">
              <a:rPr lang="de-DE" smtClean="0"/>
              <a:pPr/>
              <a:t>17</a:t>
            </a:fld>
            <a:endParaRPr lang="de-DE"/>
          </a:p>
        </p:txBody>
      </p:sp>
      <p:pic>
        <p:nvPicPr>
          <p:cNvPr id="12" name="Imagem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3150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18</a:t>
            </a:fld>
            <a:endParaRPr lang="en-US"/>
          </a:p>
        </p:txBody>
      </p:sp>
      <p:sp>
        <p:nvSpPr>
          <p:cNvPr id="2" name="Título 1"/>
          <p:cNvSpPr>
            <a:spLocks noGrp="1"/>
          </p:cNvSpPr>
          <p:nvPr>
            <p:ph type="title"/>
          </p:nvPr>
        </p:nvSpPr>
        <p:spPr/>
        <p:txBody>
          <a:bodyPr/>
          <a:lstStyle/>
          <a:p>
            <a:r>
              <a:rPr lang="pt-BR" dirty="0"/>
              <a:t>Exercício 5.2</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59200" y="1368083"/>
            <a:ext cx="10450513" cy="2859227"/>
          </a:xfrm>
        </p:spPr>
        <p:txBody>
          <a:bodyPr/>
          <a:lstStyle/>
          <a:p>
            <a:r>
              <a:rPr lang="pt-BR" sz="2000" dirty="0"/>
              <a:t>Execute um algoritmo para regressão linear polinomial, lembrando que a </a:t>
            </a:r>
            <a:r>
              <a:rPr lang="pt-BR" dirty="0"/>
              <a:t>estrutura padrão de um projeto de </a:t>
            </a:r>
            <a:r>
              <a:rPr lang="pt-BR" dirty="0" err="1"/>
              <a:t>Machine</a:t>
            </a:r>
            <a:r>
              <a:rPr lang="pt-BR" dirty="0"/>
              <a:t> Learning é:</a:t>
            </a:r>
          </a:p>
          <a:p>
            <a:pPr lvl="1"/>
            <a:r>
              <a:rPr lang="pt-BR" dirty="0"/>
              <a:t>Carga de </a:t>
            </a:r>
            <a:r>
              <a:rPr lang="pt-BR" dirty="0" err="1"/>
              <a:t>dataset</a:t>
            </a:r>
            <a:endParaRPr lang="pt-BR" dirty="0"/>
          </a:p>
          <a:p>
            <a:pPr lvl="1"/>
            <a:r>
              <a:rPr lang="pt-BR" dirty="0"/>
              <a:t>Análise do conteúdo de </a:t>
            </a:r>
            <a:r>
              <a:rPr lang="pt-BR" dirty="0" err="1"/>
              <a:t>dataset</a:t>
            </a:r>
            <a:r>
              <a:rPr lang="pt-BR" dirty="0"/>
              <a:t>.</a:t>
            </a:r>
          </a:p>
          <a:p>
            <a:pPr lvl="1"/>
            <a:r>
              <a:rPr lang="pt-BR" dirty="0"/>
              <a:t>Separação de dados para treinamento e teste</a:t>
            </a:r>
          </a:p>
          <a:p>
            <a:pPr lvl="1"/>
            <a:r>
              <a:rPr lang="pt-BR" dirty="0"/>
              <a:t>Construção do modelo</a:t>
            </a:r>
          </a:p>
          <a:p>
            <a:pPr lvl="1"/>
            <a:r>
              <a:rPr lang="pt-BR" dirty="0"/>
              <a:t>Avaliação do modelo</a:t>
            </a:r>
          </a:p>
          <a:p>
            <a:pPr lvl="1"/>
            <a:r>
              <a:rPr lang="pt-BR" dirty="0"/>
              <a:t>Fazer predições</a:t>
            </a:r>
          </a:p>
          <a:p>
            <a:r>
              <a:rPr lang="pt-BR" dirty="0"/>
              <a:t>Descrição das variáveis:</a:t>
            </a:r>
            <a:endParaRPr lang="pt-BR" sz="2200" dirty="0"/>
          </a:p>
          <a:p>
            <a:pPr lvl="1"/>
            <a:r>
              <a:rPr lang="pt-BR" b="1" dirty="0"/>
              <a:t>RM:</a:t>
            </a:r>
            <a:r>
              <a:rPr lang="pt-BR" dirty="0"/>
              <a:t> número médio de cômodos por moradia.</a:t>
            </a:r>
            <a:endParaRPr lang="pt-BR" sz="2000" dirty="0"/>
          </a:p>
          <a:p>
            <a:pPr lvl="1"/>
            <a:r>
              <a:rPr lang="pt-BR" b="1" dirty="0"/>
              <a:t>LSTAT:</a:t>
            </a:r>
            <a:r>
              <a:rPr lang="pt-BR" dirty="0"/>
              <a:t> % da população em "</a:t>
            </a:r>
            <a:r>
              <a:rPr lang="pt-BR" dirty="0" err="1"/>
              <a:t>lower</a:t>
            </a:r>
            <a:r>
              <a:rPr lang="pt-BR" dirty="0"/>
              <a:t> status".</a:t>
            </a:r>
            <a:endParaRPr lang="pt-BR" sz="2000" dirty="0"/>
          </a:p>
          <a:p>
            <a:pPr lvl="1"/>
            <a:r>
              <a:rPr lang="pt-BR" b="1" dirty="0"/>
              <a:t>MEDV:</a:t>
            </a:r>
            <a:r>
              <a:rPr lang="pt-BR" dirty="0"/>
              <a:t> Valor médio das casas ocupadas pelo proprietário (em US $ 1.000).</a:t>
            </a:r>
            <a:endParaRPr lang="en-US" sz="2000" dirty="0"/>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659453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19</a:t>
            </a:fld>
            <a:endParaRPr lang="en-US"/>
          </a:p>
        </p:txBody>
      </p:sp>
      <p:sp>
        <p:nvSpPr>
          <p:cNvPr id="2" name="Título 1"/>
          <p:cNvSpPr>
            <a:spLocks noGrp="1"/>
          </p:cNvSpPr>
          <p:nvPr>
            <p:ph type="title"/>
          </p:nvPr>
        </p:nvSpPr>
        <p:spPr/>
        <p:txBody>
          <a:bodyPr/>
          <a:lstStyle/>
          <a:p>
            <a:r>
              <a:rPr lang="pt-BR" dirty="0"/>
              <a:t>Exercício 5.2</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59200" y="1368083"/>
            <a:ext cx="5832111" cy="3759591"/>
          </a:xfrm>
        </p:spPr>
        <p:txBody>
          <a:bodyPr/>
          <a:lstStyle/>
          <a:p>
            <a:r>
              <a:rPr lang="pt-BR" sz="2000" dirty="0"/>
              <a:t>Podemos observar a relação entre as colunas RM, LSTAT e PTRATIO com a nossa variável alvo MEDV</a:t>
            </a:r>
          </a:p>
          <a:p>
            <a:r>
              <a:rPr lang="pt-BR" sz="2000" dirty="0"/>
              <a:t>Podemos observar a possibilidade de aplicar uma regressão linear simples envolvendo a variável </a:t>
            </a:r>
            <a:r>
              <a:rPr lang="pt-BR" sz="2000" dirty="0">
                <a:solidFill>
                  <a:srgbClr val="FF0000"/>
                </a:solidFill>
              </a:rPr>
              <a:t>RM e MEDV</a:t>
            </a:r>
          </a:p>
          <a:p>
            <a:r>
              <a:rPr lang="pt-BR" sz="2000" dirty="0"/>
              <a:t>E podemos obter uma regressão polinomial entre </a:t>
            </a:r>
            <a:r>
              <a:rPr lang="pt-BR" sz="2000" dirty="0">
                <a:solidFill>
                  <a:srgbClr val="00B050"/>
                </a:solidFill>
              </a:rPr>
              <a:t>LSTAT e MEDV</a:t>
            </a:r>
            <a:endParaRPr lang="en-US" sz="2000" dirty="0">
              <a:solidFill>
                <a:srgbClr val="00B050"/>
              </a:solidFill>
            </a:endParaRPr>
          </a:p>
          <a:p>
            <a:endParaRPr lang="en-US" sz="2000" dirty="0"/>
          </a:p>
        </p:txBody>
      </p:sp>
      <p:pic>
        <p:nvPicPr>
          <p:cNvPr id="6" name="Imagem 5"/>
          <p:cNvPicPr>
            <a:picLocks noChangeAspect="1"/>
          </p:cNvPicPr>
          <p:nvPr/>
        </p:nvPicPr>
        <p:blipFill>
          <a:blip r:embed="rId2"/>
          <a:stretch>
            <a:fillRect/>
          </a:stretch>
        </p:blipFill>
        <p:spPr>
          <a:xfrm>
            <a:off x="6251470" y="1368083"/>
            <a:ext cx="4096778" cy="3918657"/>
          </a:xfrm>
          <a:prstGeom prst="rect">
            <a:avLst/>
          </a:prstGeom>
        </p:spPr>
      </p:pic>
      <p:sp>
        <p:nvSpPr>
          <p:cNvPr id="7" name="Retângulo 6"/>
          <p:cNvSpPr/>
          <p:nvPr/>
        </p:nvSpPr>
        <p:spPr>
          <a:xfrm>
            <a:off x="6659123" y="4225360"/>
            <a:ext cx="818536" cy="1128253"/>
          </a:xfrm>
          <a:prstGeom prst="rect">
            <a:avLst/>
          </a:prstGeom>
          <a:noFill/>
          <a:ln w="5715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Retângulo 7"/>
          <p:cNvSpPr/>
          <p:nvPr/>
        </p:nvSpPr>
        <p:spPr>
          <a:xfrm>
            <a:off x="7548727" y="4225359"/>
            <a:ext cx="818536" cy="1128253"/>
          </a:xfrm>
          <a:prstGeom prst="rect">
            <a:avLst/>
          </a:prstGeom>
          <a:noFill/>
          <a:ln w="57150" cap="flat" cmpd="sng" algn="ctr">
            <a:solidFill>
              <a:srgbClr val="00B05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9" name="Imagem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4257501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Número de Slide 9"/>
          <p:cNvSpPr>
            <a:spLocks noGrp="1"/>
          </p:cNvSpPr>
          <p:nvPr>
            <p:ph type="sldNum" sz="quarter" idx="12"/>
          </p:nvPr>
        </p:nvSpPr>
        <p:spPr/>
        <p:txBody>
          <a:bodyPr/>
          <a:lstStyle/>
          <a:p>
            <a:fld id="{4898AEC0-503E-4FA4-859C-D0F72D6E3F79}" type="slidenum">
              <a:rPr lang="de-DE" smtClean="0"/>
              <a:pPr/>
              <a:t>2</a:t>
            </a:fld>
            <a:endParaRPr lang="de-DE"/>
          </a:p>
        </p:txBody>
      </p:sp>
      <p:sp>
        <p:nvSpPr>
          <p:cNvPr id="13" name="Título 12"/>
          <p:cNvSpPr>
            <a:spLocks noGrp="1"/>
          </p:cNvSpPr>
          <p:nvPr>
            <p:ph type="title"/>
          </p:nvPr>
        </p:nvSpPr>
        <p:spPr/>
        <p:txBody>
          <a:bodyPr/>
          <a:lstStyle/>
          <a:p>
            <a:r>
              <a:rPr lang="pt-BR" dirty="0"/>
              <a:t>O que é?</a:t>
            </a:r>
          </a:p>
        </p:txBody>
      </p:sp>
      <p:sp>
        <p:nvSpPr>
          <p:cNvPr id="14" name="Espaço Reservado para Texto 13"/>
          <p:cNvSpPr>
            <a:spLocks noGrp="1"/>
          </p:cNvSpPr>
          <p:nvPr>
            <p:ph type="body" sz="quarter" idx="15"/>
          </p:nvPr>
        </p:nvSpPr>
        <p:spPr/>
        <p:txBody>
          <a:bodyPr/>
          <a:lstStyle/>
          <a:p>
            <a:r>
              <a:rPr lang="pt-BR" dirty="0"/>
              <a:t>Aprendizagem Supervisionada</a:t>
            </a:r>
            <a:endParaRPr lang="en-US" dirty="0"/>
          </a:p>
        </p:txBody>
      </p:sp>
      <p:sp>
        <p:nvSpPr>
          <p:cNvPr id="3" name="Espaço Reservado para Conteúdo 2"/>
          <p:cNvSpPr>
            <a:spLocks noGrp="1"/>
          </p:cNvSpPr>
          <p:nvPr>
            <p:ph idx="4294967295"/>
          </p:nvPr>
        </p:nvSpPr>
        <p:spPr/>
        <p:txBody>
          <a:bodyPr/>
          <a:lstStyle/>
          <a:p>
            <a:pPr algn="just"/>
            <a:r>
              <a:rPr lang="pt-BR" dirty="0"/>
              <a:t>O sistema de aprendizado supervisionado utiliza dados que contém a </a:t>
            </a:r>
            <a:r>
              <a:rPr lang="pt-BR" b="1" dirty="0"/>
              <a:t>resposta desejada, </a:t>
            </a:r>
            <a:r>
              <a:rPr lang="pt-BR" dirty="0"/>
              <a:t>denominados de dados rotulados.</a:t>
            </a:r>
          </a:p>
          <a:p>
            <a:pPr algn="just"/>
            <a:r>
              <a:rPr lang="pt-BR" dirty="0"/>
              <a:t>Estes rótulos já estão bem estabelecidos, por exemplo temos uma aplicação de classificação de imagens, e a imagem de treinamento já é definida como uma imagem de celular.</a:t>
            </a:r>
          </a:p>
        </p:txBody>
      </p:sp>
      <p:pic>
        <p:nvPicPr>
          <p:cNvPr id="15" name="Image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464" y="2497238"/>
            <a:ext cx="5036271" cy="2876589"/>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127179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20</a:t>
            </a:fld>
            <a:endParaRPr lang="en-US"/>
          </a:p>
        </p:txBody>
      </p:sp>
      <p:sp>
        <p:nvSpPr>
          <p:cNvPr id="2" name="Título 1"/>
          <p:cNvSpPr>
            <a:spLocks noGrp="1"/>
          </p:cNvSpPr>
          <p:nvPr>
            <p:ph type="title"/>
          </p:nvPr>
        </p:nvSpPr>
        <p:spPr/>
        <p:txBody>
          <a:bodyPr/>
          <a:lstStyle/>
          <a:p>
            <a:r>
              <a:rPr lang="pt-BR" dirty="0"/>
              <a:t>Exercício 5.2</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59200" y="1368083"/>
            <a:ext cx="10277502" cy="3759591"/>
          </a:xfrm>
        </p:spPr>
        <p:txBody>
          <a:bodyPr/>
          <a:lstStyle/>
          <a:p>
            <a:r>
              <a:rPr lang="pt-BR" sz="2000" dirty="0"/>
              <a:t>Os MAE e RSME estão com alto valor devido o fato de nossa variável alvo ter alta magnitude.</a:t>
            </a:r>
            <a:endParaRPr lang="pt-BR" sz="2400" dirty="0"/>
          </a:p>
          <a:p>
            <a:r>
              <a:rPr lang="pt-BR" sz="2000" dirty="0"/>
              <a:t>Nosso modelo explica apenas 50% da variabilidade do problema, porque os dados são bem espaçados.</a:t>
            </a:r>
            <a:endParaRPr lang="pt-BR" sz="2400" dirty="0"/>
          </a:p>
          <a:p>
            <a:r>
              <a:rPr lang="pt-BR" sz="2000" dirty="0"/>
              <a:t>Além disto, a acurácia do modelo pode aumentar caso seja feita uma análise mais criteriosa em cima dos </a:t>
            </a:r>
            <a:r>
              <a:rPr lang="pt-BR" sz="2000" dirty="0" err="1"/>
              <a:t>outliers</a:t>
            </a:r>
            <a:r>
              <a:rPr lang="pt-BR" sz="2000" dirty="0"/>
              <a:t>.</a:t>
            </a:r>
          </a:p>
          <a:p>
            <a:endParaRPr lang="pt-BR" sz="2000" dirty="0"/>
          </a:p>
          <a:p>
            <a:endParaRPr lang="pt-BR" sz="2000" dirty="0"/>
          </a:p>
          <a:p>
            <a:endParaRPr lang="pt-BR" sz="2000" dirty="0"/>
          </a:p>
          <a:p>
            <a:pPr marL="0" indent="0">
              <a:buNone/>
            </a:pPr>
            <a:endParaRPr lang="en-US" sz="2000" dirty="0"/>
          </a:p>
        </p:txBody>
      </p:sp>
      <p:pic>
        <p:nvPicPr>
          <p:cNvPr id="9" name="Imagem 8"/>
          <p:cNvPicPr>
            <a:picLocks noChangeAspect="1"/>
          </p:cNvPicPr>
          <p:nvPr/>
        </p:nvPicPr>
        <p:blipFill>
          <a:blip r:embed="rId2"/>
          <a:stretch>
            <a:fillRect/>
          </a:stretch>
        </p:blipFill>
        <p:spPr>
          <a:xfrm>
            <a:off x="3959120" y="3534570"/>
            <a:ext cx="2413488" cy="1049343"/>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256942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21</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Algoritmos baseados em árvore: </a:t>
            </a:r>
            <a:r>
              <a:rPr lang="pt-BR" dirty="0" err="1"/>
              <a:t>Decision</a:t>
            </a:r>
            <a:r>
              <a:rPr lang="pt-BR" dirty="0"/>
              <a:t> </a:t>
            </a:r>
            <a:r>
              <a:rPr lang="pt-BR" dirty="0" err="1"/>
              <a:t>Tree</a:t>
            </a:r>
            <a:r>
              <a:rPr lang="pt-BR" dirty="0"/>
              <a:t>.</a:t>
            </a:r>
          </a:p>
          <a:p>
            <a:pPr lvl="1"/>
            <a:r>
              <a:rPr lang="pt-BR" dirty="0"/>
              <a:t>Representam o resultado como uma série de regras agrupadas similares a condicionais </a:t>
            </a:r>
            <a:r>
              <a:rPr lang="pt-BR" dirty="0" err="1"/>
              <a:t>if</a:t>
            </a:r>
            <a:r>
              <a:rPr lang="pt-BR" dirty="0"/>
              <a:t> e </a:t>
            </a:r>
            <a:r>
              <a:rPr lang="pt-BR" dirty="0" err="1"/>
              <a:t>else</a:t>
            </a:r>
            <a:r>
              <a:rPr lang="pt-BR" dirty="0"/>
              <a:t>.</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930" y="1957473"/>
            <a:ext cx="9305339" cy="3367149"/>
          </a:xfrm>
          <a:prstGeom prst="rect">
            <a:avLst/>
          </a:prstGeom>
        </p:spPr>
      </p:pic>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36772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22</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Como o algoritmo cria a árvore de decisão com todos os ramos?</a:t>
            </a:r>
          </a:p>
        </p:txBody>
      </p:sp>
      <p:pic>
        <p:nvPicPr>
          <p:cNvPr id="6" name="Imagem 5"/>
          <p:cNvPicPr>
            <a:picLocks noChangeAspect="1"/>
          </p:cNvPicPr>
          <p:nvPr/>
        </p:nvPicPr>
        <p:blipFill>
          <a:blip r:embed="rId2"/>
          <a:stretch>
            <a:fillRect/>
          </a:stretch>
        </p:blipFill>
        <p:spPr>
          <a:xfrm>
            <a:off x="2500501" y="2170667"/>
            <a:ext cx="5567321" cy="2862692"/>
          </a:xfrm>
          <a:prstGeom prst="rect">
            <a:avLst/>
          </a:prstGeom>
        </p:spPr>
      </p:pic>
    </p:spTree>
    <p:extLst>
      <p:ext uri="{BB962C8B-B14F-4D97-AF65-F5344CB8AC3E}">
        <p14:creationId xmlns:p14="http://schemas.microsoft.com/office/powerpoint/2010/main" val="2083622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aixaDeTexto 8"/>
              <p:cNvSpPr txBox="1"/>
              <p:nvPr/>
            </p:nvSpPr>
            <p:spPr>
              <a:xfrm>
                <a:off x="5484600" y="2808900"/>
                <a:ext cx="2309383" cy="51449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𝑁</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ã</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den>
                      </m:f>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func>
                        <m:func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uncPr>
                        <m:fName>
                          <m:sSub>
                            <m:sSub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bPr>
                            <m:e>
                              <m:r>
                                <m:rPr>
                                  <m:sty m:val="p"/>
                                </m:rPr>
                                <a:rPr kumimoji="0" lang="pt-BR" sz="1800" b="0" i="0" u="none" strike="noStrike" kern="0" cap="none" spc="0" normalizeH="0" baseline="0" noProof="0" smtClean="0">
                                  <a:ln>
                                    <a:noFill/>
                                  </a:ln>
                                  <a:solidFill>
                                    <a:srgbClr val="000000"/>
                                  </a:solidFill>
                                  <a:effectLst/>
                                  <a:uLnTx/>
                                  <a:uFillTx/>
                                  <a:latin typeface="Cambria Math" panose="02040503050406030204" pitchFamily="18" charset="0"/>
                                </a:rPr>
                                <m:t>log</m:t>
                              </m:r>
                            </m:e>
                            <m:sub>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b>
                          </m:sSub>
                        </m:fName>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1/2</m:t>
                          </m:r>
                        </m:e>
                      </m:func>
                    </m:oMath>
                  </m:oMathPara>
                </a14:m>
                <a:endParaRPr/>
              </a:p>
              <a:p>
                <a:pPr marR="0" defTabSz="914400" eaLnBrk="1" fontAlgn="auto" latinLnBrk="0" hangingPunct="1">
                  <a:lnSpc>
                    <a:spcPts val="2300"/>
                  </a:lnSpc>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Entropia</a:t>
                </a:r>
                <a:r>
                  <a:rPr kumimoji="0" lang="pt-BR" sz="1800" b="0" i="0" u="none" strike="noStrike" kern="0" cap="none" spc="0" normalizeH="0" noProof="0" dirty="0">
                    <a:ln>
                      <a:noFill/>
                    </a:ln>
                    <a:solidFill>
                      <a:srgbClr val="000000"/>
                    </a:solidFill>
                    <a:effectLst/>
                    <a:uLnTx/>
                    <a:uFillTx/>
                  </a:rPr>
                  <a:t> = Sim + Não = 1</a:t>
                </a:r>
              </a:p>
              <a:p>
                <a:pPr marR="0"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Quanto mais próximo de 1 está a entropia, </a:t>
                </a:r>
              </a:p>
              <a:p>
                <a:pPr marR="0"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mais balanceados estão os meus dados.</a:t>
                </a:r>
                <a:r>
                  <a:rPr kumimoji="0" lang="pt-BR" sz="1800" b="0" i="0" u="none" strike="noStrike" kern="0" cap="none" spc="0" normalizeH="0" noProof="0" dirty="0">
                    <a:ln>
                      <a:noFill/>
                    </a:ln>
                    <a:solidFill>
                      <a:srgbClr val="000000"/>
                    </a:solidFill>
                    <a:effectLst/>
                    <a:uLnTx/>
                    <a:uFillTx/>
                  </a:rPr>
                  <a:t> </a:t>
                </a:r>
              </a:p>
              <a:p>
                <a:pPr marR="0" defTabSz="914400" eaLnBrk="1" fontAlgn="auto" latinLnBrk="0" hangingPunct="1">
                  <a:lnSpc>
                    <a:spcPts val="2300"/>
                  </a:lnSpc>
                  <a:spcBef>
                    <a:spcPts val="500"/>
                  </a:spcBef>
                  <a:spcAft>
                    <a:spcPts val="0"/>
                  </a:spcAft>
                  <a:buClrTx/>
                  <a:buSzTx/>
                  <a:buFontTx/>
                  <a:buNone/>
                  <a:tabLst/>
                </a:pPr>
                <a:r>
                  <a:rPr lang="pt-BR" kern="0" baseline="0" dirty="0">
                    <a:solidFill>
                      <a:srgbClr val="000000"/>
                    </a:solidFill>
                  </a:rPr>
                  <a:t>Mas isso significa</a:t>
                </a:r>
                <a:r>
                  <a:rPr lang="pt-BR" kern="0" dirty="0">
                    <a:solidFill>
                      <a:srgbClr val="000000"/>
                    </a:solidFill>
                  </a:rPr>
                  <a:t> uma desordem, sem nenhuma </a:t>
                </a:r>
              </a:p>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predominância</a:t>
                </a:r>
                <a:r>
                  <a:rPr lang="pt-BR" kern="0" noProof="0" dirty="0">
                    <a:solidFill>
                      <a:srgbClr val="000000"/>
                    </a:solidFill>
                  </a:rPr>
                  <a:t>, ou seja, não é possível classificar. </a:t>
                </a:r>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9" name="CaixaDeTexto 8"/>
              <p:cNvSpPr txBox="1">
                <a:spLocks noRot="1" noChangeAspect="1" noMove="1" noResize="1" noEditPoints="1" noAdjustHandles="1" noChangeArrowheads="1" noChangeShapeType="1" noTextEdit="1"/>
              </p:cNvSpPr>
              <p:nvPr/>
            </p:nvSpPr>
            <p:spPr>
              <a:xfrm>
                <a:off x="5484600" y="2808900"/>
                <a:ext cx="2309383" cy="514499"/>
              </a:xfrm>
              <a:prstGeom prst="rect">
                <a:avLst/>
              </a:prstGeom>
              <a:blipFill>
                <a:blip r:embed="rId2"/>
                <a:stretch>
                  <a:fillRect l="-6332" t="-35714" r="-129288" b="-397619"/>
                </a:stretch>
              </a:blipFill>
            </p:spPr>
            <p:txBody>
              <a:bodyPr/>
              <a:lstStyle/>
              <a:p>
                <a:r>
                  <a:rPr lang="en-US">
                    <a:noFill/>
                  </a:rPr>
                  <a:t> </a:t>
                </a:r>
              </a:p>
            </p:txBody>
          </p:sp>
        </mc:Fallback>
      </mc:AlternateContent>
      <p:sp>
        <p:nvSpPr>
          <p:cNvPr id="4" name="Espaço Reservado para Número de Slide 3"/>
          <p:cNvSpPr>
            <a:spLocks noGrp="1"/>
          </p:cNvSpPr>
          <p:nvPr>
            <p:ph type="sldNum" sz="quarter" idx="12"/>
          </p:nvPr>
        </p:nvSpPr>
        <p:spPr/>
        <p:txBody>
          <a:bodyPr/>
          <a:lstStyle/>
          <a:p>
            <a:fld id="{A082ECCA-4C1B-4621-AF50-C777B22E0FCD}" type="slidenum">
              <a:rPr lang="en-US" smtClean="0"/>
              <a:t>23</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Os critérios para criação da árvore de decisão se baseiam em Entropia e </a:t>
            </a:r>
            <a:r>
              <a:rPr lang="pt-BR" dirty="0" err="1"/>
              <a:t>Gini</a:t>
            </a:r>
            <a:r>
              <a:rPr lang="pt-BR" dirty="0"/>
              <a:t>:</a:t>
            </a:r>
          </a:p>
          <a:p>
            <a:pPr lvl="1"/>
            <a:r>
              <a:rPr lang="pt-BR" dirty="0"/>
              <a:t>Entropia – Entropia é o cálculo do ganho de informação baseado em uma medida utilizada na teoria da informação. A entropia caracteriza a (</a:t>
            </a:r>
            <a:r>
              <a:rPr lang="pt-BR" dirty="0" err="1"/>
              <a:t>im</a:t>
            </a:r>
            <a:r>
              <a:rPr lang="pt-BR" dirty="0"/>
              <a:t>)pureza dos dados: em um conjunto de dados, é uma medida da falta de homogeneidade dos dados de entrada em relação a sua classificação.</a:t>
            </a:r>
          </a:p>
        </p:txBody>
      </p:sp>
      <p:pic>
        <p:nvPicPr>
          <p:cNvPr id="1026" name="Picture 2" descr="Capítulo 18 - Entropia Cruzada Para Quantificar a Diferença Entre Duas  Distribuições de Probabilidade - Deep Learning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12" y="2534261"/>
            <a:ext cx="3590582" cy="66641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stretch>
            <a:fillRect/>
          </a:stretch>
        </p:blipFill>
        <p:spPr>
          <a:xfrm>
            <a:off x="554990" y="3459874"/>
            <a:ext cx="4419437" cy="1907951"/>
          </a:xfrm>
          <a:prstGeom prst="rect">
            <a:avLst/>
          </a:prstGeom>
        </p:spPr>
      </p:pic>
      <mc:AlternateContent xmlns:mc="http://schemas.openxmlformats.org/markup-compatibility/2006" xmlns:a14="http://schemas.microsoft.com/office/drawing/2010/main">
        <mc:Choice Requires="a14">
          <p:sp>
            <p:nvSpPr>
              <p:cNvPr id="8" name="CaixaDeTexto 7"/>
              <p:cNvSpPr txBox="1"/>
              <p:nvPr/>
            </p:nvSpPr>
            <p:spPr>
              <a:xfrm>
                <a:off x="8424081" y="2808900"/>
                <a:ext cx="1445651" cy="443133"/>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func>
                        <m:func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funcPr>
                        <m:fNa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𝑆𝑖𝑚</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0" u="none" strike="noStrike" kern="0" cap="none" spc="0" normalizeH="0" baseline="0" noProof="0" smtClean="0">
                                      <a:ln>
                                        <a:noFill/>
                                      </a:ln>
                                      <a:solidFill>
                                        <a:srgbClr val="000000"/>
                                      </a:solidFill>
                                      <a:effectLst/>
                                      <a:uLnTx/>
                                      <a:uFillTx/>
                                      <a:latin typeface="Cambria Math" panose="02040503050406030204" pitchFamily="18" charset="0"/>
                                    </a:rPr>
                                    <m:t>1</m:t>
                                  </m:r>
                                </m:num>
                                <m:den>
                                  <m:r>
                                    <a:rPr kumimoji="0" lang="pt-BR" sz="1800" b="0" i="0" u="none" strike="noStrike" kern="0" cap="none" spc="0" normalizeH="0" baseline="0" noProof="0" smtClean="0">
                                      <a:ln>
                                        <a:noFill/>
                                      </a:ln>
                                      <a:solidFill>
                                        <a:srgbClr val="000000"/>
                                      </a:solidFill>
                                      <a:effectLst/>
                                      <a:uLnTx/>
                                      <a:uFillTx/>
                                      <a:latin typeface="Cambria Math" panose="02040503050406030204" pitchFamily="18" charset="0"/>
                                    </a:rPr>
                                    <m:t>2</m:t>
                                  </m:r>
                                </m:den>
                              </m:f>
                              <m:r>
                                <a:rPr kumimoji="0" lang="pt-BR" sz="1800" b="0" i="0" u="none" strike="noStrike" kern="0" cap="none" spc="0" normalizeH="0" baseline="0" noProof="0" smtClean="0">
                                  <a:ln>
                                    <a:noFill/>
                                  </a:ln>
                                  <a:solidFill>
                                    <a:srgbClr val="000000"/>
                                  </a:solidFill>
                                  <a:effectLst/>
                                  <a:uLnTx/>
                                  <a:uFillTx/>
                                  <a:latin typeface="Cambria Math" panose="02040503050406030204" pitchFamily="18" charset="0"/>
                                </a:rPr>
                                <m:t>∗ </m:t>
                              </m:r>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log</m:t>
                              </m:r>
                            </m:e>
                            <m:sub>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b>
                          </m:sSub>
                        </m:fName>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1/2</m:t>
                          </m:r>
                        </m:e>
                      </m:func>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8" name="CaixaDeTexto 7"/>
              <p:cNvSpPr txBox="1">
                <a:spLocks noRot="1" noChangeAspect="1" noMove="1" noResize="1" noEditPoints="1" noAdjustHandles="1" noChangeArrowheads="1" noChangeShapeType="1" noTextEdit="1"/>
              </p:cNvSpPr>
              <p:nvPr/>
            </p:nvSpPr>
            <p:spPr>
              <a:xfrm>
                <a:off x="8424081" y="2808900"/>
                <a:ext cx="1445651" cy="443133"/>
              </a:xfrm>
              <a:prstGeom prst="rect">
                <a:avLst/>
              </a:prstGeom>
              <a:blipFill>
                <a:blip r:embed="rId5"/>
                <a:stretch>
                  <a:fillRect l="-5907" t="-41667" r="-54852"/>
                </a:stretch>
              </a:blipFill>
            </p:spPr>
            <p:txBody>
              <a:bodyPr/>
              <a:lstStyle/>
              <a:p>
                <a:r>
                  <a:rPr lang="en-US">
                    <a:noFill/>
                  </a:rPr>
                  <a:t> </a:t>
                </a:r>
              </a:p>
            </p:txBody>
          </p:sp>
        </mc:Fallback>
      </mc:AlternateContent>
      <p:pic>
        <p:nvPicPr>
          <p:cNvPr id="10" name="Imagem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927679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24</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4294967295"/>
              </p:nvPr>
            </p:nvSpPr>
            <p:spPr/>
            <p:txBody>
              <a:bodyPr/>
              <a:lstStyle/>
              <a:p>
                <a:r>
                  <a:rPr lang="pt-BR" dirty="0"/>
                  <a:t>Ganho informação = ENTROPIA pai - </a:t>
                </a:r>
                <a14:m>
                  <m:oMath xmlns:m="http://schemas.openxmlformats.org/officeDocument/2006/math">
                    <m:nary>
                      <m:naryPr>
                        <m:chr m:val="∑"/>
                        <m:subHide m:val="on"/>
                        <m:supHide m:val="on"/>
                        <m:ctrlPr>
                          <a:rPr lang="pt-BR" i="1" smtClean="0">
                            <a:latin typeface="Cambria Math" panose="02040503050406030204" pitchFamily="18" charset="0"/>
                          </a:rPr>
                        </m:ctrlPr>
                      </m:naryPr>
                      <m:sub/>
                      <m:sup/>
                      <m:e>
                        <m:r>
                          <a:rPr lang="pt-BR" b="0" i="1" smtClean="0">
                            <a:latin typeface="Cambria Math" panose="02040503050406030204" pitchFamily="18" charset="0"/>
                          </a:rPr>
                          <m:t>𝑃𝐸𝑆𝑂</m:t>
                        </m:r>
                        <m:r>
                          <a:rPr lang="pt-BR" b="0" i="1" smtClean="0">
                            <a:latin typeface="Cambria Math" panose="02040503050406030204" pitchFamily="18" charset="0"/>
                          </a:rPr>
                          <m:t> </m:t>
                        </m:r>
                        <m:r>
                          <a:rPr lang="pt-BR" b="0" i="1" smtClean="0">
                            <a:latin typeface="Cambria Math" panose="02040503050406030204" pitchFamily="18" charset="0"/>
                          </a:rPr>
                          <m:t>𝑓𝑖𝑙h𝑜</m:t>
                        </m:r>
                      </m:e>
                    </m:nary>
                  </m:oMath>
                </a14:m>
                <a:r>
                  <a:rPr lang="pt-BR" dirty="0"/>
                  <a:t> * ENTROPIA filho</a:t>
                </a:r>
              </a:p>
              <a:p>
                <a:r>
                  <a:rPr lang="pt-BR" dirty="0"/>
                  <a:t>Filho = ramo da árvore. </a:t>
                </a:r>
              </a:p>
              <a:p>
                <a:r>
                  <a:rPr lang="pt-BR" dirty="0"/>
                  <a:t>Pai = variável </a:t>
                </a:r>
                <a:r>
                  <a:rPr lang="pt-BR" dirty="0" err="1"/>
                  <a:t>target</a:t>
                </a:r>
                <a:r>
                  <a:rPr lang="pt-BR" dirty="0"/>
                  <a:t>.</a:t>
                </a:r>
              </a:p>
              <a:p>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4294967295"/>
              </p:nvPr>
            </p:nvSpPr>
            <p:spPr>
              <a:blipFill>
                <a:blip r:embed="rId2"/>
                <a:stretch>
                  <a:fillRect l="-1284" t="-11713"/>
                </a:stretch>
              </a:blipFill>
            </p:spPr>
            <p:txBody>
              <a:bodyPr/>
              <a:lstStyle/>
              <a:p>
                <a:r>
                  <a:rPr lang="en-US">
                    <a:noFill/>
                  </a:rPr>
                  <a:t> </a:t>
                </a:r>
              </a:p>
            </p:txBody>
          </p:sp>
        </mc:Fallback>
      </mc:AlternateContent>
      <p:pic>
        <p:nvPicPr>
          <p:cNvPr id="6" name="Imagem 5"/>
          <p:cNvPicPr>
            <a:picLocks noChangeAspect="1"/>
          </p:cNvPicPr>
          <p:nvPr/>
        </p:nvPicPr>
        <p:blipFill>
          <a:blip r:embed="rId3"/>
          <a:stretch>
            <a:fillRect/>
          </a:stretch>
        </p:blipFill>
        <p:spPr>
          <a:xfrm>
            <a:off x="6448584" y="1665726"/>
            <a:ext cx="2852579" cy="1231510"/>
          </a:xfrm>
          <a:prstGeom prst="rect">
            <a:avLst/>
          </a:prstGeom>
        </p:spPr>
      </p:pic>
      <p:sp>
        <p:nvSpPr>
          <p:cNvPr id="5" name="CaixaDeTexto 4"/>
          <p:cNvSpPr txBox="1"/>
          <p:nvPr/>
        </p:nvSpPr>
        <p:spPr>
          <a:xfrm>
            <a:off x="2536031" y="2800350"/>
            <a:ext cx="850107" cy="328613"/>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Decisão</a:t>
            </a:r>
            <a:endParaRPr kumimoji="0" lang="en-US" sz="1800" b="0" i="0" u="none" strike="noStrike" kern="0" cap="none" spc="0" normalizeH="0" baseline="0" noProof="0" dirty="0">
              <a:ln>
                <a:noFill/>
              </a:ln>
              <a:solidFill>
                <a:srgbClr val="000000"/>
              </a:solidFill>
              <a:effectLst/>
              <a:uLnTx/>
              <a:uFillTx/>
            </a:endParaRPr>
          </a:p>
        </p:txBody>
      </p:sp>
      <p:sp>
        <p:nvSpPr>
          <p:cNvPr id="10" name="CaixaDeTexto 9"/>
          <p:cNvSpPr txBox="1"/>
          <p:nvPr/>
        </p:nvSpPr>
        <p:spPr>
          <a:xfrm>
            <a:off x="1515487" y="3886200"/>
            <a:ext cx="492919" cy="335756"/>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a:ln>
                  <a:noFill/>
                </a:ln>
                <a:solidFill>
                  <a:srgbClr val="000000"/>
                </a:solidFill>
                <a:effectLst/>
                <a:uLnTx/>
                <a:uFillTx/>
              </a:rPr>
              <a:t>SSN</a:t>
            </a:r>
            <a:endParaRPr kumimoji="0" lang="en-US" sz="1800" b="0" i="0" u="none" strike="noStrike" kern="0" cap="none" spc="0" normalizeH="0" baseline="0" noProof="0" dirty="0">
              <a:ln>
                <a:noFill/>
              </a:ln>
              <a:solidFill>
                <a:srgbClr val="000000"/>
              </a:solidFill>
              <a:effectLst/>
              <a:uLnTx/>
              <a:uFillTx/>
            </a:endParaRPr>
          </a:p>
        </p:txBody>
      </p:sp>
      <p:sp>
        <p:nvSpPr>
          <p:cNvPr id="11" name="CaixaDeTexto 10"/>
          <p:cNvSpPr txBox="1"/>
          <p:nvPr/>
        </p:nvSpPr>
        <p:spPr>
          <a:xfrm>
            <a:off x="3764756" y="3886200"/>
            <a:ext cx="614363" cy="400050"/>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SN</a:t>
            </a:r>
            <a:r>
              <a:rPr kumimoji="0" lang="pt-BR" sz="1800" b="0" i="0" u="none" strike="noStrike" kern="0" cap="none" spc="0" normalizeH="0" baseline="0" noProof="0" dirty="0">
                <a:ln>
                  <a:noFill/>
                </a:ln>
                <a:solidFill>
                  <a:srgbClr val="000000"/>
                </a:solidFill>
                <a:effectLst/>
                <a:uLnTx/>
                <a:uFillTx/>
              </a:rPr>
              <a:t>N</a:t>
            </a:r>
            <a:endParaRPr kumimoji="0" lang="en-US" sz="1800" b="0" i="0" u="none" strike="noStrike" kern="0" cap="none" spc="0" normalizeH="0" baseline="0" noProof="0" dirty="0">
              <a:ln>
                <a:noFill/>
              </a:ln>
              <a:solidFill>
                <a:srgbClr val="000000"/>
              </a:solidFill>
              <a:effectLst/>
              <a:uLnTx/>
              <a:uFillTx/>
            </a:endParaRPr>
          </a:p>
        </p:txBody>
      </p:sp>
      <p:cxnSp>
        <p:nvCxnSpPr>
          <p:cNvPr id="13" name="Conector de Seta Reta 12"/>
          <p:cNvCxnSpPr/>
          <p:nvPr/>
        </p:nvCxnSpPr>
        <p:spPr>
          <a:xfrm flipH="1">
            <a:off x="2008406" y="3128963"/>
            <a:ext cx="606207"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3271838" y="3128963"/>
            <a:ext cx="585787" cy="757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ixaDeTexto 15"/>
          <p:cNvSpPr txBox="1"/>
          <p:nvPr/>
        </p:nvSpPr>
        <p:spPr>
          <a:xfrm rot="18670727">
            <a:off x="1731642" y="2830007"/>
            <a:ext cx="1600201" cy="662344"/>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200" b="0" i="0" u="none" strike="noStrike" kern="0" cap="none" spc="0" normalizeH="0" baseline="0" noProof="0" dirty="0">
                <a:ln>
                  <a:noFill/>
                </a:ln>
                <a:solidFill>
                  <a:srgbClr val="000000"/>
                </a:solidFill>
                <a:effectLst/>
                <a:uLnTx/>
                <a:uFillTx/>
              </a:rPr>
              <a:t>Salário Alto</a:t>
            </a:r>
            <a:endParaRPr kumimoji="0" lang="en-US" sz="1200" b="0" i="0" u="none" strike="noStrike" kern="0" cap="none" spc="0" normalizeH="0" baseline="0" noProof="0" dirty="0">
              <a:ln>
                <a:noFill/>
              </a:ln>
              <a:solidFill>
                <a:srgbClr val="000000"/>
              </a:solidFill>
              <a:effectLst/>
              <a:uLnTx/>
              <a:uFillTx/>
            </a:endParaRPr>
          </a:p>
        </p:txBody>
      </p:sp>
      <p:sp>
        <p:nvSpPr>
          <p:cNvPr id="18" name="CaixaDeTexto 17"/>
          <p:cNvSpPr txBox="1"/>
          <p:nvPr/>
        </p:nvSpPr>
        <p:spPr>
          <a:xfrm rot="3084445">
            <a:off x="3000375" y="3472280"/>
            <a:ext cx="1600201" cy="662344"/>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200" b="0" i="0" u="none" strike="noStrike" kern="0" cap="none" spc="0" normalizeH="0" baseline="0" noProof="0" dirty="0">
                <a:ln>
                  <a:noFill/>
                </a:ln>
                <a:solidFill>
                  <a:srgbClr val="000000"/>
                </a:solidFill>
                <a:effectLst/>
                <a:uLnTx/>
                <a:uFillTx/>
              </a:rPr>
              <a:t>Salário Baixo</a:t>
            </a:r>
            <a:endParaRPr kumimoji="0" lang="en-US" sz="1200" b="0" i="0" u="none" strike="noStrike" kern="0" cap="none" spc="0" normalizeH="0" baseline="0" noProof="0" dirty="0">
              <a:ln>
                <a:noFill/>
              </a:ln>
              <a:solidFill>
                <a:srgbClr val="000000"/>
              </a:solidFill>
              <a:effectLst/>
              <a:uLnTx/>
              <a:uFillTx/>
            </a:endParaRPr>
          </a:p>
        </p:txBody>
      </p:sp>
      <mc:AlternateContent xmlns:mc="http://schemas.openxmlformats.org/markup-compatibility/2006" xmlns:a14="http://schemas.microsoft.com/office/drawing/2010/main">
        <mc:Choice Requires="a14">
          <p:sp>
            <p:nvSpPr>
              <p:cNvPr id="19" name="Espaço Reservado para Conteúdo 2"/>
              <p:cNvSpPr>
                <a:spLocks noGrp="1"/>
              </p:cNvSpPr>
              <p:nvPr>
                <p:ph idx="4294967295"/>
              </p:nvPr>
            </p:nvSpPr>
            <p:spPr>
              <a:xfrm>
                <a:off x="4862444" y="3505479"/>
                <a:ext cx="7417950" cy="951900"/>
              </a:xfrm>
            </p:spPr>
            <p:txBody>
              <a:bodyPr/>
              <a:lstStyle/>
              <a:p>
                <a:r>
                  <a:rPr lang="pt-BR" dirty="0"/>
                  <a:t>Ramo Salário Alto:</a:t>
                </a:r>
              </a:p>
              <a:p>
                <a:pPr lvl="1"/>
                <a:r>
                  <a:rPr lang="pt-BR" dirty="0" err="1"/>
                  <a:t>Ps</a:t>
                </a:r>
                <a:r>
                  <a:rPr lang="pt-BR" dirty="0"/>
                  <a:t>=2/3</a:t>
                </a:r>
              </a:p>
              <a:p>
                <a:pPr lvl="1"/>
                <a:r>
                  <a:rPr lang="pt-BR" dirty="0" err="1"/>
                  <a:t>Pn</a:t>
                </a:r>
                <a:r>
                  <a:rPr lang="pt-BR" dirty="0"/>
                  <a:t>=1/3</a:t>
                </a:r>
              </a:p>
              <a:p>
                <a:pPr lvl="1"/>
                <a:r>
                  <a:rPr lang="pt-BR" dirty="0"/>
                  <a:t>E=</a:t>
                </a:r>
                <a14:m>
                  <m:oMath xmlns:m="http://schemas.openxmlformats.org/officeDocument/2006/math">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sSub>
                          <m:sSubPr>
                            <m:ctrlPr>
                              <a:rPr lang="pt-BR" b="0" i="1" smtClean="0">
                                <a:latin typeface="Cambria Math" panose="02040503050406030204" pitchFamily="18" charset="0"/>
                              </a:rPr>
                            </m:ctrlPr>
                          </m:sSubPr>
                          <m:e>
                            <m:r>
                              <m:rPr>
                                <m:sty m:val="p"/>
                              </m:rPr>
                              <a:rPr lang="pt-BR" b="0" i="0" smtClean="0">
                                <a:latin typeface="Cambria Math" panose="02040503050406030204" pitchFamily="18" charset="0"/>
                              </a:rPr>
                              <m:t>log</m:t>
                            </m:r>
                          </m:e>
                          <m:sub>
                            <m:r>
                              <a:rPr lang="pt-BR" b="0" i="1" smtClean="0">
                                <a:latin typeface="Cambria Math" panose="02040503050406030204" pitchFamily="18" charset="0"/>
                              </a:rPr>
                              <m:t>2</m:t>
                            </m:r>
                          </m:sub>
                        </m:sSub>
                      </m:fName>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e>
                    </m:fun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sSub>
                          <m:sSubPr>
                            <m:ctrlPr>
                              <a:rPr lang="pt-BR" b="0" i="1" smtClean="0">
                                <a:latin typeface="Cambria Math" panose="02040503050406030204" pitchFamily="18" charset="0"/>
                              </a:rPr>
                            </m:ctrlPr>
                          </m:sSubPr>
                          <m:e>
                            <m:r>
                              <m:rPr>
                                <m:sty m:val="p"/>
                              </m:rPr>
                              <a:rPr lang="pt-BR" b="0" i="0" smtClean="0">
                                <a:latin typeface="Cambria Math" panose="02040503050406030204" pitchFamily="18" charset="0"/>
                              </a:rPr>
                              <m:t>log</m:t>
                            </m:r>
                          </m:e>
                          <m:sub>
                            <m:r>
                              <a:rPr lang="pt-BR" b="0" i="1" smtClean="0">
                                <a:latin typeface="Cambria Math" panose="02040503050406030204" pitchFamily="18" charset="0"/>
                              </a:rPr>
                              <m:t>2</m:t>
                            </m:r>
                          </m:sub>
                        </m:sSub>
                      </m:fName>
                      <m:e>
                        <m:r>
                          <a:rPr lang="pt-BR" b="0" i="1" smtClean="0">
                            <a:latin typeface="Cambria Math" panose="02040503050406030204" pitchFamily="18" charset="0"/>
                          </a:rPr>
                          <m:t>1/3</m:t>
                        </m:r>
                      </m:e>
                    </m:func>
                  </m:oMath>
                </a14:m>
                <a:r>
                  <a:rPr lang="pt-BR" dirty="0"/>
                  <a:t>=0,92</a:t>
                </a:r>
              </a:p>
              <a:p>
                <a:r>
                  <a:rPr lang="pt-BR" dirty="0"/>
                  <a:t>Qual a entropia do Ramo Salário Baixo?</a:t>
                </a:r>
              </a:p>
            </p:txBody>
          </p:sp>
        </mc:Choice>
        <mc:Fallback xmlns="">
          <p:sp>
            <p:nvSpPr>
              <p:cNvPr id="19" name="Espaço Reservado para Conteúdo 2"/>
              <p:cNvSpPr>
                <a:spLocks noGrp="1" noRot="1" noChangeAspect="1" noMove="1" noResize="1" noEditPoints="1" noAdjustHandles="1" noChangeArrowheads="1" noChangeShapeType="1" noTextEdit="1"/>
              </p:cNvSpPr>
              <p:nvPr>
                <p:ph idx="4294967295"/>
              </p:nvPr>
            </p:nvSpPr>
            <p:spPr>
              <a:xfrm>
                <a:off x="4862444" y="3505479"/>
                <a:ext cx="7417950" cy="951900"/>
              </a:xfrm>
              <a:blipFill>
                <a:blip r:embed="rId4"/>
                <a:stretch>
                  <a:fillRect l="-1808" t="-8333" b="-92308"/>
                </a:stretch>
              </a:blipFill>
            </p:spPr>
            <p:txBody>
              <a:bodyPr/>
              <a:lstStyle/>
              <a:p>
                <a:r>
                  <a:rPr lang="en-US">
                    <a:noFill/>
                  </a:rPr>
                  <a:t> </a:t>
                </a:r>
              </a:p>
            </p:txBody>
          </p:sp>
        </mc:Fallback>
      </mc:AlternateContent>
      <p:pic>
        <p:nvPicPr>
          <p:cNvPr id="17" name="Imagem 1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285792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25</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4294967295"/>
              </p:nvPr>
            </p:nvSpPr>
            <p:spPr/>
            <p:txBody>
              <a:bodyPr/>
              <a:lstStyle/>
              <a:p>
                <a:r>
                  <a:rPr lang="pt-BR" dirty="0"/>
                  <a:t>Ganho informação = ENTROPIA pai - </a:t>
                </a:r>
                <a14:m>
                  <m:oMath xmlns:m="http://schemas.openxmlformats.org/officeDocument/2006/math">
                    <m:nary>
                      <m:naryPr>
                        <m:chr m:val="∑"/>
                        <m:subHide m:val="on"/>
                        <m:supHide m:val="on"/>
                        <m:ctrlPr>
                          <a:rPr lang="pt-BR" i="1" smtClean="0">
                            <a:latin typeface="Cambria Math" panose="02040503050406030204" pitchFamily="18" charset="0"/>
                          </a:rPr>
                        </m:ctrlPr>
                      </m:naryPr>
                      <m:sub/>
                      <m:sup/>
                      <m:e>
                        <m:r>
                          <a:rPr lang="pt-BR" b="0" i="1" smtClean="0">
                            <a:latin typeface="Cambria Math" panose="02040503050406030204" pitchFamily="18" charset="0"/>
                          </a:rPr>
                          <m:t>𝑃𝐸𝑆𝑂</m:t>
                        </m:r>
                        <m:r>
                          <a:rPr lang="pt-BR" b="0" i="1" smtClean="0">
                            <a:latin typeface="Cambria Math" panose="02040503050406030204" pitchFamily="18" charset="0"/>
                          </a:rPr>
                          <m:t> </m:t>
                        </m:r>
                        <m:r>
                          <a:rPr lang="pt-BR" b="0" i="1" smtClean="0">
                            <a:latin typeface="Cambria Math" panose="02040503050406030204" pitchFamily="18" charset="0"/>
                          </a:rPr>
                          <m:t>𝑓𝑖𝑙h𝑜</m:t>
                        </m:r>
                      </m:e>
                    </m:nary>
                  </m:oMath>
                </a14:m>
                <a:r>
                  <a:rPr lang="pt-BR" dirty="0"/>
                  <a:t> * ENTROPIA filho</a:t>
                </a:r>
              </a:p>
              <a:p>
                <a:r>
                  <a:rPr lang="pt-BR" dirty="0"/>
                  <a:t>Para o Peso do filho:</a:t>
                </a:r>
              </a:p>
              <a:p>
                <a:pPr lvl="1"/>
                <a:r>
                  <a:rPr lang="pt-BR" dirty="0"/>
                  <a:t>Peso= Nº amostras do filho / Nº amostras do Pai</a:t>
                </a:r>
              </a:p>
              <a:p>
                <a:pPr lvl="1"/>
                <a:r>
                  <a:rPr lang="pt-BR" dirty="0"/>
                  <a:t>Peso=3/6=1/2</a:t>
                </a:r>
              </a:p>
              <a:p>
                <a:r>
                  <a:rPr lang="pt-BR" dirty="0"/>
                  <a:t>Ganho informação= 1-(1/2*0,92+1/2*0,92)=0,08</a:t>
                </a:r>
              </a:p>
              <a:p>
                <a:r>
                  <a:rPr lang="pt-BR" dirty="0"/>
                  <a:t>Na árvore de decisão é necessário fazer a escolha de por onde começar o fatiamento da árvore, para usa-se o Ganho de informação, o primeiro fatiamento irá depender de qual variável tem o maior GI. </a:t>
                </a:r>
              </a:p>
            </p:txBody>
          </p:sp>
        </mc:Choice>
        <mc:Fallback xmlns="">
          <p:sp>
            <p:nvSpPr>
              <p:cNvPr id="3" name="Espaço Reservado para Conteúdo 2"/>
              <p:cNvSpPr>
                <a:spLocks noGrp="1" noRot="1" noChangeAspect="1" noMove="1" noResize="1" noEditPoints="1" noAdjustHandles="1" noChangeArrowheads="1" noChangeShapeType="1" noTextEdit="1"/>
              </p:cNvSpPr>
              <p:nvPr>
                <p:ph idx="4294967295"/>
              </p:nvPr>
            </p:nvSpPr>
            <p:spPr>
              <a:blipFill>
                <a:blip r:embed="rId2"/>
                <a:stretch>
                  <a:fillRect l="-1284" t="-11713"/>
                </a:stretch>
              </a:blipFill>
            </p:spPr>
            <p:txBody>
              <a:bodyPr/>
              <a:lstStyle/>
              <a:p>
                <a:r>
                  <a:rPr lang="en-US">
                    <a:noFill/>
                  </a:rPr>
                  <a:t> </a:t>
                </a:r>
              </a:p>
            </p:txBody>
          </p:sp>
        </mc:Fallback>
      </mc:AlternateContent>
      <p:pic>
        <p:nvPicPr>
          <p:cNvPr id="6" name="Imagem 5"/>
          <p:cNvPicPr>
            <a:picLocks noChangeAspect="1"/>
          </p:cNvPicPr>
          <p:nvPr/>
        </p:nvPicPr>
        <p:blipFill>
          <a:blip r:embed="rId3"/>
          <a:stretch>
            <a:fillRect/>
          </a:stretch>
        </p:blipFill>
        <p:spPr>
          <a:xfrm>
            <a:off x="6448584" y="1665726"/>
            <a:ext cx="2852579" cy="1231510"/>
          </a:xfrm>
          <a:prstGeom prst="rect">
            <a:avLst/>
          </a:prstGeom>
        </p:spPr>
      </p:pic>
      <p:pic>
        <p:nvPicPr>
          <p:cNvPr id="8" name="Imagem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788252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26</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Outro método utilizado para definir o nó principal é o índice de </a:t>
            </a:r>
            <a:r>
              <a:rPr lang="pt-BR" dirty="0" err="1"/>
              <a:t>Gini</a:t>
            </a:r>
            <a:r>
              <a:rPr lang="pt-BR" dirty="0"/>
              <a:t>.</a:t>
            </a:r>
          </a:p>
          <a:p>
            <a:r>
              <a:rPr lang="pt-BR" b="1" dirty="0"/>
              <a:t>Índice GINI</a:t>
            </a:r>
            <a:r>
              <a:rPr lang="pt-BR" dirty="0"/>
              <a:t> – com o cálculo do índice GINI, assim como na Entropia, será verificada a distribuição dos dados nas variáveis </a:t>
            </a:r>
            <a:r>
              <a:rPr lang="pt-BR" dirty="0" err="1"/>
              <a:t>preditoras</a:t>
            </a:r>
            <a:r>
              <a:rPr lang="pt-BR" dirty="0"/>
              <a:t> de acordo com a variação da variável </a:t>
            </a:r>
            <a:r>
              <a:rPr lang="pt-BR" dirty="0" err="1"/>
              <a:t>target</a:t>
            </a:r>
            <a:r>
              <a:rPr lang="pt-BR" dirty="0"/>
              <a:t>, porém com um método diferente. </a:t>
            </a:r>
            <a:r>
              <a:rPr lang="pt-BR" b="1" dirty="0"/>
              <a:t>A variável </a:t>
            </a:r>
            <a:r>
              <a:rPr lang="pt-BR" b="1" dirty="0" err="1"/>
              <a:t>preditora</a:t>
            </a:r>
            <a:r>
              <a:rPr lang="pt-BR" b="1" dirty="0"/>
              <a:t> com o menor índice </a:t>
            </a:r>
            <a:r>
              <a:rPr lang="pt-BR" b="1" dirty="0" err="1"/>
              <a:t>Gini</a:t>
            </a:r>
            <a:r>
              <a:rPr lang="pt-BR" b="1" dirty="0"/>
              <a:t> será a escolhida para o nó principal da árvore</a:t>
            </a:r>
            <a:r>
              <a:rPr lang="pt-BR" dirty="0"/>
              <a:t>, pois um baixo valor do índice indica maior ordem na distribuição dos dados.</a:t>
            </a:r>
          </a:p>
          <a:p>
            <a:endParaRPr lang="pt-BR" dirty="0"/>
          </a:p>
        </p:txBody>
      </p:sp>
      <p:pic>
        <p:nvPicPr>
          <p:cNvPr id="1026" name="Picture 2" descr="REINTERPRETANDO O ÍNDICE DE GINI (Rodrigo Peñaloza, 5-VII-2016) | by  Rodrigo Peñaloz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634" y="3013063"/>
            <a:ext cx="3009216" cy="225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944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27</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pPr lvl="1"/>
            <a:endParaRPr lang="en-US" dirty="0"/>
          </a:p>
          <a:p>
            <a:r>
              <a:rPr lang="pt-BR" dirty="0"/>
              <a:t>O índice de Gini verifica a distribuição dos dados nas variáveis preditoras de acordo com a variação da variável target, porém com um método diferente. </a:t>
            </a:r>
            <a:r>
              <a:rPr lang="pt-BR" b="1" dirty="0"/>
              <a:t>A variável preditora com o menor índice Gini será a escolhida para o nó principal da árvore</a:t>
            </a:r>
            <a:r>
              <a:rPr lang="pt-BR" dirty="0"/>
              <a:t>, pois um baixo valor do índice indica maior ordem na distribuição dos dados. </a:t>
            </a:r>
          </a:p>
          <a:p>
            <a:r>
              <a:rPr lang="en-US" dirty="0" err="1"/>
              <a:t>Usamos</a:t>
            </a:r>
            <a:r>
              <a:rPr lang="en-US" dirty="0"/>
              <a:t> o </a:t>
            </a:r>
            <a:r>
              <a:rPr lang="en-US" dirty="0" err="1"/>
              <a:t>índice</a:t>
            </a:r>
            <a:r>
              <a:rPr lang="en-US" dirty="0"/>
              <a:t> de </a:t>
            </a:r>
            <a:r>
              <a:rPr lang="en-US" dirty="0" err="1"/>
              <a:t>gini</a:t>
            </a:r>
            <a:r>
              <a:rPr lang="en-US" dirty="0"/>
              <a:t> </a:t>
            </a:r>
            <a:r>
              <a:rPr lang="en-US" dirty="0" err="1"/>
              <a:t>ao</a:t>
            </a:r>
            <a:r>
              <a:rPr lang="en-US" dirty="0"/>
              <a:t> </a:t>
            </a:r>
            <a:r>
              <a:rPr lang="en-US" dirty="0" err="1"/>
              <a:t>invés</a:t>
            </a:r>
            <a:r>
              <a:rPr lang="en-US" dirty="0"/>
              <a:t> da </a:t>
            </a:r>
            <a:r>
              <a:rPr lang="en-US" dirty="0" err="1"/>
              <a:t>entropia</a:t>
            </a:r>
            <a:r>
              <a:rPr lang="en-US" dirty="0"/>
              <a:t> por ser </a:t>
            </a:r>
            <a:r>
              <a:rPr lang="en-US" dirty="0" err="1"/>
              <a:t>muito</a:t>
            </a:r>
            <a:r>
              <a:rPr lang="en-US" dirty="0"/>
              <a:t> </a:t>
            </a:r>
            <a:r>
              <a:rPr lang="en-US" dirty="0" err="1"/>
              <a:t>mais</a:t>
            </a:r>
            <a:r>
              <a:rPr lang="en-US" dirty="0"/>
              <a:t> </a:t>
            </a:r>
            <a:r>
              <a:rPr lang="en-US" dirty="0" err="1"/>
              <a:t>fácil</a:t>
            </a:r>
            <a:r>
              <a:rPr lang="en-US" dirty="0"/>
              <a:t> de </a:t>
            </a:r>
            <a:r>
              <a:rPr lang="en-US" dirty="0" err="1"/>
              <a:t>calcular</a:t>
            </a:r>
            <a:r>
              <a:rPr lang="en-US" dirty="0"/>
              <a:t>. </a:t>
            </a:r>
          </a:p>
        </p:txBody>
      </p:sp>
      <p:pic>
        <p:nvPicPr>
          <p:cNvPr id="2050" name="Picture 2" descr="Decision Trees - Introduction to Machine Learning">
            <a:extLst>
              <a:ext uri="{FF2B5EF4-FFF2-40B4-BE49-F238E27FC236}">
                <a16:creationId xmlns:a16="http://schemas.microsoft.com/office/drawing/2014/main" id="{147531E3-1B5B-4F00-8BE4-72B9929D5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684" y="3190814"/>
            <a:ext cx="3460637" cy="243782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982427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28</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Índice de </a:t>
            </a:r>
            <a:r>
              <a:rPr lang="pt-BR" dirty="0" err="1"/>
              <a:t>Gini</a:t>
            </a:r>
            <a:r>
              <a:rPr lang="pt-BR" dirty="0"/>
              <a:t> –</a:t>
            </a:r>
          </a:p>
          <a:p>
            <a:pPr lvl="1"/>
            <a:r>
              <a:rPr lang="pt-BR" dirty="0"/>
              <a:t>Tabela da probabilidade de jogar tênis.   </a:t>
            </a:r>
          </a:p>
          <a:p>
            <a:pPr lvl="1"/>
            <a:endParaRPr lang="en-US" dirty="0"/>
          </a:p>
          <a:p>
            <a:endParaRPr lang="en-US" dirty="0"/>
          </a:p>
        </p:txBody>
      </p:sp>
      <p:graphicFrame>
        <p:nvGraphicFramePr>
          <p:cNvPr id="5" name="Tabela 4"/>
          <p:cNvGraphicFramePr>
            <a:graphicFrameLocks noGrp="1"/>
          </p:cNvGraphicFramePr>
          <p:nvPr/>
        </p:nvGraphicFramePr>
        <p:xfrm>
          <a:off x="266700" y="2092954"/>
          <a:ext cx="7313085" cy="3114040"/>
        </p:xfrm>
        <a:graphic>
          <a:graphicData uri="http://schemas.openxmlformats.org/drawingml/2006/table">
            <a:tbl>
              <a:tblPr firstRow="1" bandRow="1">
                <a:tableStyleId>{5C22544A-7EE6-4342-B048-85BDC9FD1C3A}</a:tableStyleId>
              </a:tblPr>
              <a:tblGrid>
                <a:gridCol w="1462617">
                  <a:extLst>
                    <a:ext uri="{9D8B030D-6E8A-4147-A177-3AD203B41FA5}">
                      <a16:colId xmlns:a16="http://schemas.microsoft.com/office/drawing/2014/main" val="3224966811"/>
                    </a:ext>
                  </a:extLst>
                </a:gridCol>
                <a:gridCol w="1462617">
                  <a:extLst>
                    <a:ext uri="{9D8B030D-6E8A-4147-A177-3AD203B41FA5}">
                      <a16:colId xmlns:a16="http://schemas.microsoft.com/office/drawing/2014/main" val="377533291"/>
                    </a:ext>
                  </a:extLst>
                </a:gridCol>
                <a:gridCol w="1462617">
                  <a:extLst>
                    <a:ext uri="{9D8B030D-6E8A-4147-A177-3AD203B41FA5}">
                      <a16:colId xmlns:a16="http://schemas.microsoft.com/office/drawing/2014/main" val="2745287218"/>
                    </a:ext>
                  </a:extLst>
                </a:gridCol>
                <a:gridCol w="1462617">
                  <a:extLst>
                    <a:ext uri="{9D8B030D-6E8A-4147-A177-3AD203B41FA5}">
                      <a16:colId xmlns:a16="http://schemas.microsoft.com/office/drawing/2014/main" val="1140901353"/>
                    </a:ext>
                  </a:extLst>
                </a:gridCol>
                <a:gridCol w="1462617">
                  <a:extLst>
                    <a:ext uri="{9D8B030D-6E8A-4147-A177-3AD203B41FA5}">
                      <a16:colId xmlns:a16="http://schemas.microsoft.com/office/drawing/2014/main" val="189185757"/>
                    </a:ext>
                  </a:extLst>
                </a:gridCol>
              </a:tblGrid>
              <a:tr h="370840">
                <a:tc>
                  <a:txBody>
                    <a:bodyPr/>
                    <a:lstStyle/>
                    <a:p>
                      <a:r>
                        <a:rPr lang="pt-BR" sz="1200" dirty="0"/>
                        <a:t>Outlook</a:t>
                      </a:r>
                      <a:endParaRPr lang="en-US" sz="1200" dirty="0"/>
                    </a:p>
                  </a:txBody>
                  <a:tcPr/>
                </a:tc>
                <a:tc>
                  <a:txBody>
                    <a:bodyPr/>
                    <a:lstStyle/>
                    <a:p>
                      <a:r>
                        <a:rPr lang="pt-BR" sz="1200" dirty="0" err="1"/>
                        <a:t>Tempeture</a:t>
                      </a:r>
                      <a:endParaRPr lang="en-US" sz="1200" dirty="0"/>
                    </a:p>
                  </a:txBody>
                  <a:tcPr/>
                </a:tc>
                <a:tc>
                  <a:txBody>
                    <a:bodyPr/>
                    <a:lstStyle/>
                    <a:p>
                      <a:r>
                        <a:rPr lang="pt-BR" sz="1200" dirty="0" err="1"/>
                        <a:t>Humidity</a:t>
                      </a:r>
                      <a:endParaRPr lang="en-US" sz="1200" dirty="0"/>
                    </a:p>
                  </a:txBody>
                  <a:tcPr/>
                </a:tc>
                <a:tc>
                  <a:txBody>
                    <a:bodyPr/>
                    <a:lstStyle/>
                    <a:p>
                      <a:r>
                        <a:rPr lang="pt-BR" sz="1200" dirty="0"/>
                        <a:t>Wind</a:t>
                      </a:r>
                      <a:endParaRPr lang="en-US" sz="1200" dirty="0"/>
                    </a:p>
                  </a:txBody>
                  <a:tcPr/>
                </a:tc>
                <a:tc>
                  <a:txBody>
                    <a:bodyPr/>
                    <a:lstStyle/>
                    <a:p>
                      <a:r>
                        <a:rPr lang="pt-BR" sz="1200" dirty="0"/>
                        <a:t>Play</a:t>
                      </a:r>
                      <a:endParaRPr lang="en-US" sz="1200" dirty="0"/>
                    </a:p>
                  </a:txBody>
                  <a:tcPr/>
                </a:tc>
                <a:extLst>
                  <a:ext uri="{0D108BD9-81ED-4DB2-BD59-A6C34878D82A}">
                    <a16:rowId xmlns:a16="http://schemas.microsoft.com/office/drawing/2014/main" val="4211455616"/>
                  </a:ext>
                </a:extLst>
              </a:tr>
              <a:tr h="370840">
                <a:tc>
                  <a:txBody>
                    <a:bodyPr/>
                    <a:lstStyle/>
                    <a:p>
                      <a:r>
                        <a:rPr lang="pt-BR" sz="1200" dirty="0" err="1"/>
                        <a:t>Sunny</a:t>
                      </a:r>
                      <a:r>
                        <a:rPr lang="pt-BR" sz="1200" dirty="0"/>
                        <a:t> </a:t>
                      </a:r>
                      <a:endParaRPr lang="en-US" sz="1200" dirty="0"/>
                    </a:p>
                    <a:p>
                      <a:r>
                        <a:rPr lang="pt-BR" sz="1200" dirty="0" err="1"/>
                        <a:t>Sunny</a:t>
                      </a:r>
                      <a:endParaRPr lang="en-US" sz="1200" dirty="0"/>
                    </a:p>
                  </a:txBody>
                  <a:tcPr/>
                </a:tc>
                <a:tc>
                  <a:txBody>
                    <a:bodyPr/>
                    <a:lstStyle/>
                    <a:p>
                      <a:r>
                        <a:rPr lang="pt-BR" sz="1200" dirty="0"/>
                        <a:t>Hot</a:t>
                      </a:r>
                    </a:p>
                    <a:p>
                      <a:r>
                        <a:rPr lang="pt-BR" sz="1200" dirty="0"/>
                        <a:t>Hot</a:t>
                      </a:r>
                      <a:endParaRPr lang="en-US" sz="1200" dirty="0"/>
                    </a:p>
                  </a:txBody>
                  <a:tcPr/>
                </a:tc>
                <a:tc>
                  <a:txBody>
                    <a:bodyPr/>
                    <a:lstStyle/>
                    <a:p>
                      <a:r>
                        <a:rPr lang="pt-BR" sz="1200" dirty="0"/>
                        <a:t>High</a:t>
                      </a:r>
                    </a:p>
                    <a:p>
                      <a:r>
                        <a:rPr lang="pt-BR" sz="1200" dirty="0"/>
                        <a:t>High</a:t>
                      </a:r>
                      <a:endParaRPr lang="en-US" sz="1200" dirty="0"/>
                    </a:p>
                  </a:txBody>
                  <a:tcPr/>
                </a:tc>
                <a:tc>
                  <a:txBody>
                    <a:bodyPr/>
                    <a:lstStyle/>
                    <a:p>
                      <a:r>
                        <a:rPr lang="pt-BR" sz="1200" dirty="0" err="1"/>
                        <a:t>Weak</a:t>
                      </a:r>
                      <a:endParaRPr lang="pt-BR" sz="1200" dirty="0"/>
                    </a:p>
                    <a:p>
                      <a:r>
                        <a:rPr lang="pt-BR" sz="1200" dirty="0"/>
                        <a:t>Strong</a:t>
                      </a:r>
                      <a:endParaRPr lang="en-US" sz="1200" dirty="0"/>
                    </a:p>
                  </a:txBody>
                  <a:tcPr/>
                </a:tc>
                <a:tc>
                  <a:txBody>
                    <a:bodyPr/>
                    <a:lstStyle/>
                    <a:p>
                      <a:r>
                        <a:rPr lang="pt-BR" sz="1200" dirty="0"/>
                        <a:t>No</a:t>
                      </a:r>
                    </a:p>
                    <a:p>
                      <a:r>
                        <a:rPr lang="pt-BR" sz="1200" dirty="0"/>
                        <a:t>No</a:t>
                      </a:r>
                    </a:p>
                  </a:txBody>
                  <a:tcPr/>
                </a:tc>
                <a:extLst>
                  <a:ext uri="{0D108BD9-81ED-4DB2-BD59-A6C34878D82A}">
                    <a16:rowId xmlns:a16="http://schemas.microsoft.com/office/drawing/2014/main" val="2828610759"/>
                  </a:ext>
                </a:extLst>
              </a:tr>
              <a:tr h="370840">
                <a:tc>
                  <a:txBody>
                    <a:bodyPr/>
                    <a:lstStyle/>
                    <a:p>
                      <a:r>
                        <a:rPr lang="pt-BR" sz="1200" dirty="0" err="1"/>
                        <a:t>Overcast</a:t>
                      </a:r>
                      <a:endParaRPr lang="pt-BR" sz="1200" dirty="0"/>
                    </a:p>
                    <a:p>
                      <a:r>
                        <a:rPr lang="pt-BR" sz="1200" dirty="0" err="1"/>
                        <a:t>Rain</a:t>
                      </a:r>
                      <a:endParaRPr lang="en-US" sz="1200" dirty="0"/>
                    </a:p>
                  </a:txBody>
                  <a:tcPr/>
                </a:tc>
                <a:tc>
                  <a:txBody>
                    <a:bodyPr/>
                    <a:lstStyle/>
                    <a:p>
                      <a:r>
                        <a:rPr lang="pt-BR" sz="1200" dirty="0"/>
                        <a:t>Hot</a:t>
                      </a:r>
                    </a:p>
                    <a:p>
                      <a:r>
                        <a:rPr lang="pt-BR" sz="1200" dirty="0" err="1"/>
                        <a:t>Mind</a:t>
                      </a:r>
                      <a:endParaRPr lang="en-US" sz="1200" dirty="0"/>
                    </a:p>
                  </a:txBody>
                  <a:tcPr/>
                </a:tc>
                <a:tc>
                  <a:txBody>
                    <a:bodyPr/>
                    <a:lstStyle/>
                    <a:p>
                      <a:r>
                        <a:rPr lang="pt-BR" sz="1200" dirty="0"/>
                        <a:t>High</a:t>
                      </a:r>
                    </a:p>
                    <a:p>
                      <a:r>
                        <a:rPr lang="pt-BR" sz="1200" dirty="0"/>
                        <a:t>High</a:t>
                      </a:r>
                      <a:endParaRPr lang="en-US" sz="1200" dirty="0"/>
                    </a:p>
                  </a:txBody>
                  <a:tcPr/>
                </a:tc>
                <a:tc>
                  <a:txBody>
                    <a:bodyPr/>
                    <a:lstStyle/>
                    <a:p>
                      <a:r>
                        <a:rPr lang="pt-BR" sz="1200" dirty="0" err="1"/>
                        <a:t>Weak</a:t>
                      </a:r>
                      <a:endParaRPr lang="pt-BR" sz="1200" dirty="0"/>
                    </a:p>
                    <a:p>
                      <a:r>
                        <a:rPr lang="pt-BR" sz="1200" dirty="0" err="1"/>
                        <a:t>Weak</a:t>
                      </a:r>
                      <a:endParaRPr lang="en-US" sz="1200" dirty="0"/>
                    </a:p>
                  </a:txBody>
                  <a:tcPr/>
                </a:tc>
                <a:tc>
                  <a:txBody>
                    <a:bodyPr/>
                    <a:lstStyle/>
                    <a:p>
                      <a:r>
                        <a:rPr lang="pt-BR" sz="1200" dirty="0"/>
                        <a:t>Yes</a:t>
                      </a:r>
                    </a:p>
                    <a:p>
                      <a:r>
                        <a:rPr lang="pt-BR" sz="1200" dirty="0"/>
                        <a:t>Yes</a:t>
                      </a:r>
                      <a:endParaRPr lang="en-US" sz="1200" dirty="0"/>
                    </a:p>
                  </a:txBody>
                  <a:tcPr/>
                </a:tc>
                <a:extLst>
                  <a:ext uri="{0D108BD9-81ED-4DB2-BD59-A6C34878D82A}">
                    <a16:rowId xmlns:a16="http://schemas.microsoft.com/office/drawing/2014/main" val="2992849610"/>
                  </a:ext>
                </a:extLst>
              </a:tr>
              <a:tr h="370840">
                <a:tc>
                  <a:txBody>
                    <a:bodyPr/>
                    <a:lstStyle/>
                    <a:p>
                      <a:r>
                        <a:rPr lang="pt-BR" sz="1200" dirty="0" err="1"/>
                        <a:t>Rain</a:t>
                      </a:r>
                      <a:endParaRPr lang="pt-BR" sz="1200" dirty="0"/>
                    </a:p>
                    <a:p>
                      <a:r>
                        <a:rPr lang="pt-BR" sz="1200" dirty="0" err="1"/>
                        <a:t>Rain</a:t>
                      </a:r>
                      <a:endParaRPr lang="en-US" sz="1200" dirty="0"/>
                    </a:p>
                  </a:txBody>
                  <a:tcPr/>
                </a:tc>
                <a:tc>
                  <a:txBody>
                    <a:bodyPr/>
                    <a:lstStyle/>
                    <a:p>
                      <a:r>
                        <a:rPr lang="pt-BR" sz="1200" dirty="0"/>
                        <a:t>Cool</a:t>
                      </a:r>
                    </a:p>
                    <a:p>
                      <a:r>
                        <a:rPr lang="pt-BR" sz="1200" dirty="0"/>
                        <a:t>Cool</a:t>
                      </a:r>
                    </a:p>
                  </a:txBody>
                  <a:tcPr/>
                </a:tc>
                <a:tc>
                  <a:txBody>
                    <a:bodyPr/>
                    <a:lstStyle/>
                    <a:p>
                      <a:r>
                        <a:rPr lang="pt-BR" sz="1200" dirty="0"/>
                        <a:t>Normal</a:t>
                      </a:r>
                    </a:p>
                    <a:p>
                      <a:r>
                        <a:rPr lang="pt-BR" sz="1200" dirty="0"/>
                        <a:t>Normal</a:t>
                      </a:r>
                      <a:endParaRPr lang="en-US" sz="1200" dirty="0"/>
                    </a:p>
                  </a:txBody>
                  <a:tcPr/>
                </a:tc>
                <a:tc>
                  <a:txBody>
                    <a:bodyPr/>
                    <a:lstStyle/>
                    <a:p>
                      <a:r>
                        <a:rPr lang="pt-BR" sz="1200" dirty="0" err="1"/>
                        <a:t>Weak</a:t>
                      </a:r>
                      <a:endParaRPr lang="pt-BR" sz="1200" dirty="0"/>
                    </a:p>
                    <a:p>
                      <a:r>
                        <a:rPr lang="pt-BR" sz="1200" dirty="0"/>
                        <a:t>Strong</a:t>
                      </a:r>
                      <a:endParaRPr lang="en-US" sz="1200" dirty="0"/>
                    </a:p>
                  </a:txBody>
                  <a:tcPr/>
                </a:tc>
                <a:tc>
                  <a:txBody>
                    <a:bodyPr/>
                    <a:lstStyle/>
                    <a:p>
                      <a:r>
                        <a:rPr lang="pt-BR" sz="1200" dirty="0"/>
                        <a:t>Yes</a:t>
                      </a:r>
                    </a:p>
                    <a:p>
                      <a:r>
                        <a:rPr lang="pt-BR" sz="1200" dirty="0"/>
                        <a:t>No</a:t>
                      </a:r>
                      <a:endParaRPr lang="en-US" sz="1200" dirty="0"/>
                    </a:p>
                  </a:txBody>
                  <a:tcPr/>
                </a:tc>
                <a:extLst>
                  <a:ext uri="{0D108BD9-81ED-4DB2-BD59-A6C34878D82A}">
                    <a16:rowId xmlns:a16="http://schemas.microsoft.com/office/drawing/2014/main" val="1141045275"/>
                  </a:ext>
                </a:extLst>
              </a:tr>
              <a:tr h="370840">
                <a:tc>
                  <a:txBody>
                    <a:bodyPr/>
                    <a:lstStyle/>
                    <a:p>
                      <a:r>
                        <a:rPr lang="pt-BR" sz="1200" dirty="0" err="1"/>
                        <a:t>Overcast</a:t>
                      </a:r>
                      <a:endParaRPr lang="pt-BR" sz="1200" dirty="0"/>
                    </a:p>
                    <a:p>
                      <a:r>
                        <a:rPr lang="pt-BR" sz="1200" dirty="0" err="1"/>
                        <a:t>Sunny</a:t>
                      </a:r>
                      <a:endParaRPr lang="pt-BR" sz="1200" dirty="0"/>
                    </a:p>
                  </a:txBody>
                  <a:tcPr/>
                </a:tc>
                <a:tc>
                  <a:txBody>
                    <a:bodyPr/>
                    <a:lstStyle/>
                    <a:p>
                      <a:r>
                        <a:rPr lang="pt-BR" sz="1200" dirty="0"/>
                        <a:t>Cool</a:t>
                      </a:r>
                    </a:p>
                    <a:p>
                      <a:r>
                        <a:rPr lang="pt-BR" sz="1200" dirty="0" err="1"/>
                        <a:t>Mind</a:t>
                      </a:r>
                      <a:endParaRPr lang="en-US" sz="1200" dirty="0"/>
                    </a:p>
                  </a:txBody>
                  <a:tcPr/>
                </a:tc>
                <a:tc>
                  <a:txBody>
                    <a:bodyPr/>
                    <a:lstStyle/>
                    <a:p>
                      <a:r>
                        <a:rPr lang="pt-BR" sz="1200" dirty="0"/>
                        <a:t>Normal</a:t>
                      </a:r>
                    </a:p>
                    <a:p>
                      <a:r>
                        <a:rPr lang="pt-BR" sz="1200" dirty="0"/>
                        <a:t>High</a:t>
                      </a:r>
                      <a:endParaRPr lang="en-US" sz="1200" dirty="0"/>
                    </a:p>
                  </a:txBody>
                  <a:tcPr/>
                </a:tc>
                <a:tc>
                  <a:txBody>
                    <a:bodyPr/>
                    <a:lstStyle/>
                    <a:p>
                      <a:r>
                        <a:rPr lang="pt-BR" sz="1200" dirty="0"/>
                        <a:t>Strong</a:t>
                      </a:r>
                    </a:p>
                    <a:p>
                      <a:r>
                        <a:rPr lang="pt-BR" sz="1200" dirty="0" err="1"/>
                        <a:t>Weak</a:t>
                      </a:r>
                      <a:endParaRPr lang="en-US" sz="1200" dirty="0"/>
                    </a:p>
                  </a:txBody>
                  <a:tcPr/>
                </a:tc>
                <a:tc>
                  <a:txBody>
                    <a:bodyPr/>
                    <a:lstStyle/>
                    <a:p>
                      <a:r>
                        <a:rPr lang="pt-BR" sz="1200" dirty="0"/>
                        <a:t>Yes</a:t>
                      </a:r>
                    </a:p>
                    <a:p>
                      <a:r>
                        <a:rPr lang="pt-BR" sz="1200" dirty="0"/>
                        <a:t>No</a:t>
                      </a:r>
                      <a:endParaRPr lang="en-US" sz="1200" dirty="0"/>
                    </a:p>
                  </a:txBody>
                  <a:tcPr/>
                </a:tc>
                <a:extLst>
                  <a:ext uri="{0D108BD9-81ED-4DB2-BD59-A6C34878D82A}">
                    <a16:rowId xmlns:a16="http://schemas.microsoft.com/office/drawing/2014/main" val="732689539"/>
                  </a:ext>
                </a:extLst>
              </a:tr>
              <a:tr h="370840">
                <a:tc>
                  <a:txBody>
                    <a:bodyPr/>
                    <a:lstStyle/>
                    <a:p>
                      <a:r>
                        <a:rPr lang="pt-BR" sz="1200" dirty="0" err="1"/>
                        <a:t>Sunny</a:t>
                      </a:r>
                      <a:endParaRPr lang="pt-BR" sz="1200" dirty="0"/>
                    </a:p>
                    <a:p>
                      <a:r>
                        <a:rPr lang="pt-BR" sz="1200" dirty="0" err="1"/>
                        <a:t>Rain</a:t>
                      </a:r>
                      <a:endParaRPr lang="pt-BR" sz="1200" dirty="0"/>
                    </a:p>
                  </a:txBody>
                  <a:tcPr/>
                </a:tc>
                <a:tc>
                  <a:txBody>
                    <a:bodyPr/>
                    <a:lstStyle/>
                    <a:p>
                      <a:r>
                        <a:rPr lang="pt-BR" sz="1200" dirty="0"/>
                        <a:t>Cool</a:t>
                      </a:r>
                    </a:p>
                    <a:p>
                      <a:r>
                        <a:rPr lang="pt-BR" sz="1200" dirty="0" err="1"/>
                        <a:t>Mind</a:t>
                      </a:r>
                      <a:endParaRPr lang="en-US" sz="1200" dirty="0"/>
                    </a:p>
                  </a:txBody>
                  <a:tcPr/>
                </a:tc>
                <a:tc>
                  <a:txBody>
                    <a:bodyPr/>
                    <a:lstStyle/>
                    <a:p>
                      <a:r>
                        <a:rPr lang="pt-BR" sz="1200" dirty="0"/>
                        <a:t>Normal</a:t>
                      </a:r>
                    </a:p>
                    <a:p>
                      <a:r>
                        <a:rPr lang="pt-BR" sz="1200" dirty="0"/>
                        <a:t>Normal</a:t>
                      </a:r>
                      <a:endParaRPr lang="en-US" sz="1200" dirty="0"/>
                    </a:p>
                  </a:txBody>
                  <a:tcPr/>
                </a:tc>
                <a:tc>
                  <a:txBody>
                    <a:bodyPr/>
                    <a:lstStyle/>
                    <a:p>
                      <a:r>
                        <a:rPr lang="pt-BR" sz="1200" dirty="0" err="1"/>
                        <a:t>Weak</a:t>
                      </a:r>
                      <a:endParaRPr lang="pt-BR" sz="1200" dirty="0"/>
                    </a:p>
                    <a:p>
                      <a:r>
                        <a:rPr lang="pt-BR" sz="1200" dirty="0" err="1"/>
                        <a:t>Weak</a:t>
                      </a:r>
                      <a:endParaRPr lang="en-US" sz="1200" dirty="0"/>
                    </a:p>
                  </a:txBody>
                  <a:tcPr/>
                </a:tc>
                <a:tc>
                  <a:txBody>
                    <a:bodyPr/>
                    <a:lstStyle/>
                    <a:p>
                      <a:r>
                        <a:rPr lang="pt-BR" sz="1200" dirty="0"/>
                        <a:t>Yes</a:t>
                      </a:r>
                    </a:p>
                    <a:p>
                      <a:r>
                        <a:rPr lang="pt-BR" sz="1200" dirty="0"/>
                        <a:t>Yes</a:t>
                      </a:r>
                      <a:endParaRPr lang="en-US" sz="1200" dirty="0"/>
                    </a:p>
                  </a:txBody>
                  <a:tcPr/>
                </a:tc>
                <a:extLst>
                  <a:ext uri="{0D108BD9-81ED-4DB2-BD59-A6C34878D82A}">
                    <a16:rowId xmlns:a16="http://schemas.microsoft.com/office/drawing/2014/main" val="245124206"/>
                  </a:ext>
                </a:extLst>
              </a:tr>
              <a:tr h="370840">
                <a:tc>
                  <a:txBody>
                    <a:bodyPr/>
                    <a:lstStyle/>
                    <a:p>
                      <a:r>
                        <a:rPr lang="pt-BR" sz="1200" dirty="0" err="1"/>
                        <a:t>Sunny</a:t>
                      </a:r>
                      <a:endParaRPr lang="pt-BR" sz="1200" dirty="0"/>
                    </a:p>
                    <a:p>
                      <a:r>
                        <a:rPr lang="pt-BR" sz="1200" dirty="0" err="1"/>
                        <a:t>Overcast</a:t>
                      </a:r>
                      <a:endParaRPr lang="en-US" sz="1200" dirty="0"/>
                    </a:p>
                  </a:txBody>
                  <a:tcPr/>
                </a:tc>
                <a:tc>
                  <a:txBody>
                    <a:bodyPr/>
                    <a:lstStyle/>
                    <a:p>
                      <a:r>
                        <a:rPr lang="pt-BR" sz="1200" dirty="0" err="1"/>
                        <a:t>Mind</a:t>
                      </a:r>
                      <a:endParaRPr lang="en-US" sz="1200" dirty="0"/>
                    </a:p>
                    <a:p>
                      <a:r>
                        <a:rPr lang="pt-BR" sz="1200" dirty="0" err="1"/>
                        <a:t>Mind</a:t>
                      </a:r>
                      <a:endParaRPr lang="en-US" sz="1200" dirty="0"/>
                    </a:p>
                  </a:txBody>
                  <a:tcPr/>
                </a:tc>
                <a:tc>
                  <a:txBody>
                    <a:bodyPr/>
                    <a:lstStyle/>
                    <a:p>
                      <a:r>
                        <a:rPr lang="pt-BR" sz="1200" dirty="0"/>
                        <a:t>Normal</a:t>
                      </a:r>
                    </a:p>
                    <a:p>
                      <a:r>
                        <a:rPr lang="pt-BR" sz="1200" dirty="0"/>
                        <a:t>High</a:t>
                      </a:r>
                      <a:endParaRPr lang="en-US" sz="1200" dirty="0"/>
                    </a:p>
                  </a:txBody>
                  <a:tcPr/>
                </a:tc>
                <a:tc>
                  <a:txBody>
                    <a:bodyPr/>
                    <a:lstStyle/>
                    <a:p>
                      <a:r>
                        <a:rPr lang="pt-BR" sz="1200" dirty="0"/>
                        <a:t>Strong</a:t>
                      </a:r>
                    </a:p>
                    <a:p>
                      <a:r>
                        <a:rPr lang="pt-BR" sz="1200" dirty="0"/>
                        <a:t>Strong</a:t>
                      </a:r>
                      <a:endParaRPr lang="en-US" sz="1200" dirty="0"/>
                    </a:p>
                  </a:txBody>
                  <a:tcPr/>
                </a:tc>
                <a:tc>
                  <a:txBody>
                    <a:bodyPr/>
                    <a:lstStyle/>
                    <a:p>
                      <a:r>
                        <a:rPr lang="pt-BR" sz="1200" dirty="0"/>
                        <a:t>Yes</a:t>
                      </a:r>
                    </a:p>
                    <a:p>
                      <a:r>
                        <a:rPr lang="pt-BR" sz="1200" dirty="0"/>
                        <a:t>Yes</a:t>
                      </a:r>
                      <a:endParaRPr lang="en-US" sz="1200" dirty="0"/>
                    </a:p>
                  </a:txBody>
                  <a:tcPr/>
                </a:tc>
                <a:extLst>
                  <a:ext uri="{0D108BD9-81ED-4DB2-BD59-A6C34878D82A}">
                    <a16:rowId xmlns:a16="http://schemas.microsoft.com/office/drawing/2014/main" val="2484530638"/>
                  </a:ext>
                </a:extLst>
              </a:tr>
            </a:tbl>
          </a:graphicData>
        </a:graphic>
      </p:graphicFrame>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F9B5A48-369E-4B82-B9D7-C81A6569870C}"/>
                  </a:ext>
                </a:extLst>
              </p:cNvPr>
              <p:cNvSpPr txBox="1"/>
              <p:nvPr/>
            </p:nvSpPr>
            <p:spPr>
              <a:xfrm>
                <a:off x="8230491" y="2429302"/>
                <a:ext cx="2223693" cy="2142698"/>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𝐺</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𝑥</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m:t>
                      </m:r>
                      <m:nary>
                        <m:naryPr>
                          <m:chr m:val="∑"/>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naryPr>
                        <m:sub>
                          <m:r>
                            <m:rPr>
                              <m:brk m:alnAt="23"/>
                            </m:r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𝑖</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m:t>
                          </m:r>
                        </m:sub>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𝑛</m:t>
                          </m:r>
                        </m:sup>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𝑖</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)²</m:t>
                          </m:r>
                        </m:e>
                      </m:nary>
                    </m:oMath>
                  </m:oMathPara>
                </a14:m>
                <a:endParaRPr lang="pt-BR" kern="0" dirty="0">
                  <a:solidFill>
                    <a:srgbClr val="000000"/>
                  </a:solidFill>
                </a:endParaRPr>
              </a:p>
              <a:p>
                <a:pPr marR="0" defTabSz="914400" eaLnBrk="1" fontAlgn="auto" latinLnBrk="0" hangingPunct="1">
                  <a:lnSpc>
                    <a:spcPts val="2300"/>
                  </a:lnSpc>
                  <a:spcBef>
                    <a:spcPts val="500"/>
                  </a:spcBef>
                  <a:spcAft>
                    <a:spcPts val="0"/>
                  </a:spcAft>
                  <a:buClrTx/>
                  <a:buSzTx/>
                  <a:buFontTx/>
                  <a:buNone/>
                  <a:tabLst/>
                </a:pPr>
                <a:endParaRPr lang="pt-BR" i="1" kern="0" dirty="0">
                  <a:solidFill>
                    <a:srgbClr val="000000"/>
                  </a:solidFill>
                  <a:latin typeface="Cambria Math" panose="02040503050406030204" pitchFamily="18" charset="0"/>
                </a:endParaRPr>
              </a:p>
              <a:p>
                <a:pPr marR="0" defTabSz="914400" eaLnBrk="1" fontAlgn="auto" latinLnBrk="0" hangingPunct="1">
                  <a:lnSpc>
                    <a:spcPts val="2300"/>
                  </a:lnSpc>
                  <a:spcBef>
                    <a:spcPts val="500"/>
                  </a:spcBef>
                  <a:spcAft>
                    <a:spcPts val="0"/>
                  </a:spcAft>
                  <a:buClrTx/>
                  <a:buSzTx/>
                  <a:buFontTx/>
                  <a:buNone/>
                  <a:tabLst/>
                </a:pPr>
                <a14:m>
                  <m:oMath xmlns:m="http://schemas.openxmlformats.org/officeDocument/2006/math">
                    <m:r>
                      <a:rPr lang="pt-BR" i="1" kern="0">
                        <a:solidFill>
                          <a:srgbClr val="000000"/>
                        </a:solidFill>
                        <a:latin typeface="Cambria Math" panose="02040503050406030204" pitchFamily="18" charset="0"/>
                      </a:rPr>
                      <m:t>𝐺</m:t>
                    </m:r>
                    <m:d>
                      <m:dPr>
                        <m:ctrlPr>
                          <a:rPr lang="pt-BR" i="1" kern="0">
                            <a:solidFill>
                              <a:srgbClr val="000000"/>
                            </a:solidFill>
                            <a:latin typeface="Cambria Math" panose="02040503050406030204" pitchFamily="18" charset="0"/>
                          </a:rPr>
                        </m:ctrlPr>
                      </m:dPr>
                      <m:e>
                        <m:r>
                          <a:rPr lang="pt-BR" i="1" kern="0">
                            <a:solidFill>
                              <a:srgbClr val="000000"/>
                            </a:solidFill>
                            <a:latin typeface="Cambria Math" panose="02040503050406030204" pitchFamily="18" charset="0"/>
                          </a:rPr>
                          <m:t>𝑥</m:t>
                        </m:r>
                      </m:e>
                    </m:d>
                    <m:r>
                      <a:rPr lang="pt-BR" i="1" kern="0">
                        <a:solidFill>
                          <a:srgbClr val="000000"/>
                        </a:solidFill>
                        <a:latin typeface="Cambria Math" panose="02040503050406030204" pitchFamily="18" charset="0"/>
                      </a:rPr>
                      <m:t>=1−</m:t>
                    </m:r>
                  </m:oMath>
                </a14:m>
                <a:r>
                  <a:rPr kumimoji="0" lang="pt-BR" sz="1800" b="0" i="0" u="none" strike="noStrike" kern="0" cap="none" spc="0" normalizeH="0" baseline="0" noProof="0" dirty="0">
                    <a:ln>
                      <a:noFill/>
                    </a:ln>
                    <a:solidFill>
                      <a:srgbClr val="000000"/>
                    </a:solidFill>
                    <a:effectLst/>
                    <a:uLnTx/>
                    <a:uFillTx/>
                  </a:rPr>
                  <a:t>((4/12)²+(8/12)²)</a:t>
                </a:r>
              </a:p>
              <a:p>
                <a:pPr marR="0" defTabSz="914400" eaLnBrk="1" fontAlgn="auto" latinLnBrk="0" hangingPunct="1">
                  <a:lnSpc>
                    <a:spcPts val="2300"/>
                  </a:lnSpc>
                  <a:spcBef>
                    <a:spcPts val="500"/>
                  </a:spcBef>
                  <a:spcAft>
                    <a:spcPts val="0"/>
                  </a:spcAft>
                  <a:buClrTx/>
                  <a:buSzTx/>
                  <a:buFontTx/>
                  <a:buNone/>
                  <a:tabLst/>
                </a:pPr>
                <a:endParaRPr lang="pt-BR" kern="0" dirty="0">
                  <a:solidFill>
                    <a:srgbClr val="000000"/>
                  </a:solidFill>
                </a:endParaRPr>
              </a:p>
              <a:p>
                <a:pPr marR="0" defTabSz="914400" eaLnBrk="1" fontAlgn="auto" latinLnBrk="0" hangingPunct="1">
                  <a:lnSpc>
                    <a:spcPts val="2300"/>
                  </a:lnSpc>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pt-BR" i="1" kern="0">
                          <a:solidFill>
                            <a:srgbClr val="000000"/>
                          </a:solidFill>
                          <a:latin typeface="Cambria Math" panose="02040503050406030204" pitchFamily="18" charset="0"/>
                        </a:rPr>
                        <m:t>𝐺</m:t>
                      </m:r>
                      <m:d>
                        <m:dPr>
                          <m:ctrlPr>
                            <a:rPr lang="pt-BR" i="1" kern="0">
                              <a:solidFill>
                                <a:srgbClr val="000000"/>
                              </a:solidFill>
                              <a:latin typeface="Cambria Math" panose="02040503050406030204" pitchFamily="18" charset="0"/>
                            </a:rPr>
                          </m:ctrlPr>
                        </m:dPr>
                        <m:e>
                          <m:r>
                            <a:rPr lang="pt-BR" i="1" kern="0">
                              <a:solidFill>
                                <a:srgbClr val="000000"/>
                              </a:solidFill>
                              <a:latin typeface="Cambria Math" panose="02040503050406030204" pitchFamily="18" charset="0"/>
                            </a:rPr>
                            <m:t>𝑥</m:t>
                          </m:r>
                        </m:e>
                      </m:d>
                      <m:r>
                        <a:rPr lang="pt-BR" i="1" kern="0">
                          <a:solidFill>
                            <a:srgbClr val="000000"/>
                          </a:solidFill>
                          <a:latin typeface="Cambria Math" panose="02040503050406030204" pitchFamily="18" charset="0"/>
                        </a:rPr>
                        <m:t>=</m:t>
                      </m:r>
                      <m:r>
                        <a:rPr lang="pt-BR" b="0" i="1" kern="0" smtClean="0">
                          <a:solidFill>
                            <a:srgbClr val="000000"/>
                          </a:solidFill>
                          <a:latin typeface="Cambria Math" panose="02040503050406030204" pitchFamily="18" charset="0"/>
                        </a:rPr>
                        <m:t>1−0,555</m:t>
                      </m:r>
                    </m:oMath>
                  </m:oMathPara>
                </a14:m>
                <a:endParaRPr lang="pt-BR" b="0" i="0" kern="0" dirty="0">
                  <a:solidFill>
                    <a:srgbClr val="000000"/>
                  </a:solidFill>
                </a:endParaRPr>
              </a:p>
              <a:p>
                <a:pPr marR="0" defTabSz="914400" eaLnBrk="1" fontAlgn="auto" latinLnBrk="0" hangingPunct="1">
                  <a:lnSpc>
                    <a:spcPts val="2300"/>
                  </a:lnSpc>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pt-BR" i="1" kern="0">
                          <a:solidFill>
                            <a:srgbClr val="000000"/>
                          </a:solidFill>
                          <a:latin typeface="Cambria Math" panose="02040503050406030204" pitchFamily="18" charset="0"/>
                        </a:rPr>
                        <m:t>𝐺</m:t>
                      </m:r>
                      <m:d>
                        <m:dPr>
                          <m:ctrlPr>
                            <a:rPr lang="pt-BR" i="1" kern="0">
                              <a:solidFill>
                                <a:srgbClr val="000000"/>
                              </a:solidFill>
                              <a:latin typeface="Cambria Math" panose="02040503050406030204" pitchFamily="18" charset="0"/>
                            </a:rPr>
                          </m:ctrlPr>
                        </m:dPr>
                        <m:e>
                          <m:r>
                            <a:rPr lang="pt-BR" i="1" kern="0">
                              <a:solidFill>
                                <a:srgbClr val="000000"/>
                              </a:solidFill>
                              <a:latin typeface="Cambria Math" panose="02040503050406030204" pitchFamily="18" charset="0"/>
                            </a:rPr>
                            <m:t>𝑥</m:t>
                          </m:r>
                        </m:e>
                      </m:d>
                      <m:r>
                        <a:rPr lang="pt-BR" i="1" kern="0">
                          <a:solidFill>
                            <a:srgbClr val="000000"/>
                          </a:solidFill>
                          <a:latin typeface="Cambria Math" panose="02040503050406030204" pitchFamily="18" charset="0"/>
                        </a:rPr>
                        <m:t>=</m:t>
                      </m:r>
                      <m:r>
                        <a:rPr lang="pt-BR" b="0" i="1" kern="0" smtClean="0">
                          <a:solidFill>
                            <a:srgbClr val="000000"/>
                          </a:solidFill>
                          <a:latin typeface="Cambria Math" panose="02040503050406030204" pitchFamily="18" charset="0"/>
                        </a:rPr>
                        <m:t>0,444</m:t>
                      </m:r>
                    </m:oMath>
                  </m:oMathPara>
                </a14:m>
                <a:endParaRPr lang="pt-BR" b="0" i="0" kern="0" dirty="0">
                  <a:solidFill>
                    <a:srgbClr val="000000"/>
                  </a:solidFill>
                </a:endParaRPr>
              </a:p>
              <a:p>
                <a:pPr marR="0" defTabSz="914400" eaLnBrk="1" fontAlgn="auto" latinLnBrk="0" hangingPunct="1">
                  <a:lnSpc>
                    <a:spcPts val="2300"/>
                  </a:lnSpc>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6" name="CaixaDeTexto 5">
                <a:extLst>
                  <a:ext uri="{FF2B5EF4-FFF2-40B4-BE49-F238E27FC236}">
                    <a16:creationId xmlns:a16="http://schemas.microsoft.com/office/drawing/2014/main" id="{AF9B5A48-369E-4B82-B9D7-C81A6569870C}"/>
                  </a:ext>
                </a:extLst>
              </p:cNvPr>
              <p:cNvSpPr txBox="1">
                <a:spLocks noRot="1" noChangeAspect="1" noMove="1" noResize="1" noEditPoints="1" noAdjustHandles="1" noChangeArrowheads="1" noChangeShapeType="1" noTextEdit="1"/>
              </p:cNvSpPr>
              <p:nvPr/>
            </p:nvSpPr>
            <p:spPr>
              <a:xfrm>
                <a:off x="8230491" y="2429302"/>
                <a:ext cx="2223693" cy="2142698"/>
              </a:xfrm>
              <a:prstGeom prst="rect">
                <a:avLst/>
              </a:prstGeom>
              <a:blipFill>
                <a:blip r:embed="rId3"/>
                <a:stretch>
                  <a:fillRect l="-3562" t="-59544" r="-44932"/>
                </a:stretch>
              </a:blipFill>
            </p:spPr>
            <p:txBody>
              <a:bodyPr/>
              <a:lstStyle/>
              <a:p>
                <a:r>
                  <a:rPr lang="pt-BR">
                    <a:noFill/>
                  </a:rPr>
                  <a:t> </a:t>
                </a:r>
              </a:p>
            </p:txBody>
          </p:sp>
        </mc:Fallback>
      </mc:AlternateContent>
      <p:pic>
        <p:nvPicPr>
          <p:cNvPr id="8" name="Imagem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270058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29</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6256042" y="1296000"/>
            <a:ext cx="4453957" cy="4168800"/>
          </a:xfrm>
        </p:spPr>
        <p:txBody>
          <a:bodyPr/>
          <a:lstStyle/>
          <a:p>
            <a:pPr lvl="1"/>
            <a:endParaRPr lang="en-US" dirty="0"/>
          </a:p>
          <a:p>
            <a:r>
              <a:rPr lang="en-US" dirty="0"/>
              <a:t>Se </a:t>
            </a:r>
            <a:r>
              <a:rPr lang="en-US" dirty="0" err="1"/>
              <a:t>temos</a:t>
            </a:r>
            <a:r>
              <a:rPr lang="en-US" dirty="0"/>
              <a:t> 0 </a:t>
            </a:r>
            <a:r>
              <a:rPr lang="en-US" dirty="0" err="1"/>
              <a:t>positivos</a:t>
            </a:r>
            <a:r>
              <a:rPr lang="en-US" dirty="0"/>
              <a:t> e 12 </a:t>
            </a:r>
            <a:r>
              <a:rPr lang="en-US" dirty="0" err="1"/>
              <a:t>negativos</a:t>
            </a:r>
            <a:r>
              <a:rPr lang="en-US" dirty="0"/>
              <a:t>, </a:t>
            </a:r>
            <a:r>
              <a:rPr lang="en-US" dirty="0" err="1"/>
              <a:t>teremos</a:t>
            </a:r>
            <a:r>
              <a:rPr lang="en-US" dirty="0"/>
              <a:t> um </a:t>
            </a:r>
            <a:r>
              <a:rPr lang="en-US" dirty="0" err="1"/>
              <a:t>índice</a:t>
            </a:r>
            <a:r>
              <a:rPr lang="en-US" dirty="0"/>
              <a:t> de </a:t>
            </a:r>
            <a:r>
              <a:rPr lang="en-US" dirty="0" err="1"/>
              <a:t>gini</a:t>
            </a:r>
            <a:r>
              <a:rPr lang="en-US" dirty="0"/>
              <a:t> de 0.</a:t>
            </a:r>
          </a:p>
          <a:p>
            <a:r>
              <a:rPr lang="en-US" dirty="0"/>
              <a:t>Se </a:t>
            </a:r>
            <a:r>
              <a:rPr lang="en-US" dirty="0" err="1"/>
              <a:t>temos</a:t>
            </a:r>
            <a:r>
              <a:rPr lang="en-US" dirty="0"/>
              <a:t> 1 positive e 11 </a:t>
            </a:r>
            <a:r>
              <a:rPr lang="en-US" dirty="0" err="1"/>
              <a:t>negativos</a:t>
            </a:r>
            <a:r>
              <a:rPr lang="en-US" dirty="0"/>
              <a:t>, </a:t>
            </a:r>
            <a:r>
              <a:rPr lang="en-US" dirty="0" err="1"/>
              <a:t>teremos</a:t>
            </a:r>
            <a:r>
              <a:rPr lang="en-US" dirty="0"/>
              <a:t> um </a:t>
            </a:r>
            <a:r>
              <a:rPr lang="en-US" dirty="0" err="1"/>
              <a:t>gini</a:t>
            </a:r>
            <a:r>
              <a:rPr lang="en-US" dirty="0"/>
              <a:t> de 0,1527.</a:t>
            </a:r>
          </a:p>
          <a:p>
            <a:r>
              <a:rPr lang="en-US" dirty="0"/>
              <a:t>Se </a:t>
            </a:r>
            <a:r>
              <a:rPr lang="en-US" dirty="0" err="1"/>
              <a:t>temos</a:t>
            </a:r>
            <a:r>
              <a:rPr lang="en-US" dirty="0"/>
              <a:t> 6 </a:t>
            </a:r>
            <a:r>
              <a:rPr lang="en-US" dirty="0" err="1"/>
              <a:t>positivos</a:t>
            </a:r>
            <a:r>
              <a:rPr lang="en-US" dirty="0"/>
              <a:t> e 6 </a:t>
            </a:r>
            <a:r>
              <a:rPr lang="en-US" dirty="0" err="1"/>
              <a:t>negativos</a:t>
            </a:r>
            <a:r>
              <a:rPr lang="en-US" dirty="0"/>
              <a:t>, </a:t>
            </a:r>
            <a:r>
              <a:rPr lang="en-US" dirty="0" err="1"/>
              <a:t>teremos</a:t>
            </a:r>
            <a:r>
              <a:rPr lang="en-US" dirty="0"/>
              <a:t> um </a:t>
            </a:r>
            <a:r>
              <a:rPr lang="en-US" dirty="0" err="1"/>
              <a:t>índice</a:t>
            </a:r>
            <a:r>
              <a:rPr lang="en-US" dirty="0"/>
              <a:t> de </a:t>
            </a:r>
            <a:r>
              <a:rPr lang="en-US" dirty="0" err="1"/>
              <a:t>gine</a:t>
            </a:r>
            <a:r>
              <a:rPr lang="en-US" dirty="0"/>
              <a:t> de 0,5.</a:t>
            </a:r>
          </a:p>
          <a:p>
            <a:r>
              <a:rPr lang="en-US" dirty="0"/>
              <a:t>Se </a:t>
            </a:r>
            <a:r>
              <a:rPr lang="en-US" dirty="0" err="1"/>
              <a:t>temos</a:t>
            </a:r>
            <a:r>
              <a:rPr lang="en-US" dirty="0"/>
              <a:t> 12 </a:t>
            </a:r>
            <a:r>
              <a:rPr lang="en-US" dirty="0" err="1"/>
              <a:t>positivos</a:t>
            </a:r>
            <a:r>
              <a:rPr lang="en-US" dirty="0"/>
              <a:t> e 0 </a:t>
            </a:r>
            <a:r>
              <a:rPr lang="en-US" dirty="0" err="1"/>
              <a:t>negativos</a:t>
            </a:r>
            <a:r>
              <a:rPr lang="en-US" dirty="0"/>
              <a:t>, </a:t>
            </a:r>
            <a:r>
              <a:rPr lang="en-US" dirty="0" err="1"/>
              <a:t>teremos</a:t>
            </a:r>
            <a:r>
              <a:rPr lang="en-US" dirty="0"/>
              <a:t> um </a:t>
            </a:r>
            <a:r>
              <a:rPr lang="en-US" dirty="0" err="1"/>
              <a:t>índice</a:t>
            </a:r>
            <a:r>
              <a:rPr lang="en-US" dirty="0"/>
              <a:t> de </a:t>
            </a:r>
            <a:r>
              <a:rPr lang="en-US" dirty="0" err="1"/>
              <a:t>gini</a:t>
            </a:r>
            <a:r>
              <a:rPr lang="en-US" dirty="0"/>
              <a:t> de 0. </a:t>
            </a:r>
          </a:p>
          <a:p>
            <a:r>
              <a:rPr lang="en-US" dirty="0" err="1"/>
              <a:t>Temos</a:t>
            </a:r>
            <a:r>
              <a:rPr lang="en-US" dirty="0"/>
              <a:t> o </a:t>
            </a:r>
            <a:r>
              <a:rPr lang="en-US" dirty="0" err="1"/>
              <a:t>máximo</a:t>
            </a:r>
            <a:r>
              <a:rPr lang="en-US" dirty="0"/>
              <a:t> de </a:t>
            </a:r>
            <a:r>
              <a:rPr lang="en-US" dirty="0" err="1"/>
              <a:t>índice</a:t>
            </a:r>
            <a:r>
              <a:rPr lang="en-US" dirty="0"/>
              <a:t> de </a:t>
            </a:r>
            <a:r>
              <a:rPr lang="en-US" dirty="0" err="1"/>
              <a:t>gini</a:t>
            </a:r>
            <a:r>
              <a:rPr lang="en-US" dirty="0"/>
              <a:t> se a </a:t>
            </a:r>
            <a:r>
              <a:rPr lang="en-US" dirty="0" err="1"/>
              <a:t>quantidade</a:t>
            </a:r>
            <a:r>
              <a:rPr lang="en-US" dirty="0"/>
              <a:t> de </a:t>
            </a:r>
            <a:r>
              <a:rPr lang="en-US" dirty="0" err="1"/>
              <a:t>positivos</a:t>
            </a:r>
            <a:r>
              <a:rPr lang="en-US" dirty="0"/>
              <a:t> é </a:t>
            </a:r>
            <a:r>
              <a:rPr lang="en-US" dirty="0" err="1"/>
              <a:t>igual</a:t>
            </a:r>
            <a:r>
              <a:rPr lang="en-US" dirty="0"/>
              <a:t> </a:t>
            </a:r>
            <a:r>
              <a:rPr lang="en-US" dirty="0" err="1"/>
              <a:t>ao</a:t>
            </a:r>
            <a:r>
              <a:rPr lang="en-US" dirty="0"/>
              <a:t> de </a:t>
            </a:r>
            <a:r>
              <a:rPr lang="en-US" dirty="0" err="1"/>
              <a:t>negativos</a:t>
            </a:r>
            <a:r>
              <a:rPr lang="en-US" dirty="0"/>
              <a:t>. </a:t>
            </a:r>
          </a:p>
        </p:txBody>
      </p:sp>
      <p:pic>
        <p:nvPicPr>
          <p:cNvPr id="1026" name="Picture 2" descr="Gini Impurity Measure— An intuitive explanation using python | Towards Data  Science">
            <a:extLst>
              <a:ext uri="{FF2B5EF4-FFF2-40B4-BE49-F238E27FC236}">
                <a16:creationId xmlns:a16="http://schemas.microsoft.com/office/drawing/2014/main" id="{80F21FBB-4E3D-4251-BEC9-F5E61C62D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39" y="1187869"/>
            <a:ext cx="5746109" cy="390274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635258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Número de Slide 9"/>
          <p:cNvSpPr>
            <a:spLocks noGrp="1"/>
          </p:cNvSpPr>
          <p:nvPr>
            <p:ph type="sldNum" sz="quarter" idx="12"/>
          </p:nvPr>
        </p:nvSpPr>
        <p:spPr/>
        <p:txBody>
          <a:bodyPr/>
          <a:lstStyle/>
          <a:p>
            <a:fld id="{4898AEC0-503E-4FA4-859C-D0F72D6E3F79}" type="slidenum">
              <a:rPr lang="de-DE" smtClean="0"/>
              <a:pPr/>
              <a:t>3</a:t>
            </a:fld>
            <a:endParaRPr lang="de-DE"/>
          </a:p>
        </p:txBody>
      </p:sp>
      <p:sp>
        <p:nvSpPr>
          <p:cNvPr id="4" name="Título 3"/>
          <p:cNvSpPr>
            <a:spLocks noGrp="1"/>
          </p:cNvSpPr>
          <p:nvPr>
            <p:ph type="title"/>
          </p:nvPr>
        </p:nvSpPr>
        <p:spPr/>
        <p:txBody>
          <a:bodyPr/>
          <a:lstStyle/>
          <a:p>
            <a:r>
              <a:rPr lang="pt-BR" dirty="0"/>
              <a:t>O que é?</a:t>
            </a:r>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83238" y="1205053"/>
            <a:ext cx="10450513" cy="861786"/>
          </a:xfrm>
        </p:spPr>
        <p:txBody>
          <a:bodyPr>
            <a:normAutofit lnSpcReduction="10000"/>
          </a:bodyPr>
          <a:lstStyle/>
          <a:p>
            <a:pPr algn="just" fontAlgn="auto">
              <a:spcAft>
                <a:spcPts val="0"/>
              </a:spcAft>
            </a:pPr>
            <a:r>
              <a:rPr lang="pt-BR" dirty="0"/>
              <a:t>Este tipo de aprendizado cria </a:t>
            </a:r>
            <a:r>
              <a:rPr lang="pt-BR" b="1" dirty="0"/>
              <a:t>modelos</a:t>
            </a:r>
            <a:r>
              <a:rPr lang="pt-BR" dirty="0"/>
              <a:t> que aprendem os </a:t>
            </a:r>
            <a:r>
              <a:rPr lang="pt-BR" b="1" dirty="0"/>
              <a:t>padrões</a:t>
            </a:r>
            <a:r>
              <a:rPr lang="pt-BR" dirty="0"/>
              <a:t> de características necessárias para determinados resultados de saída, com base nos dados de treinamento, gerando as regras para mapear inputs de dados novos e gerar seus rótulos.</a:t>
            </a:r>
          </a:p>
        </p:txBody>
      </p:sp>
      <p:pic>
        <p:nvPicPr>
          <p:cNvPr id="1026" name="Picture 2" descr="Machine Learning para Leigos | Venturus"/>
          <p:cNvPicPr>
            <a:picLocks noChangeAspect="1" noChangeArrowheads="1"/>
          </p:cNvPicPr>
          <p:nvPr/>
        </p:nvPicPr>
        <p:blipFill rotWithShape="1">
          <a:blip r:embed="rId2">
            <a:extLst>
              <a:ext uri="{28A0092B-C50C-407E-A947-70E740481C1C}">
                <a14:useLocalDpi xmlns:a14="http://schemas.microsoft.com/office/drawing/2010/main" val="0"/>
              </a:ext>
            </a:extLst>
          </a:blip>
          <a:srcRect l="4484" t="6562" r="51791" b="11189"/>
          <a:stretch/>
        </p:blipFill>
        <p:spPr bwMode="auto">
          <a:xfrm>
            <a:off x="7165079" y="1955297"/>
            <a:ext cx="3267531" cy="3415308"/>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Conteúdo 2"/>
          <p:cNvSpPr txBox="1">
            <a:spLocks/>
          </p:cNvSpPr>
          <p:nvPr/>
        </p:nvSpPr>
        <p:spPr>
          <a:xfrm>
            <a:off x="312434" y="2456248"/>
            <a:ext cx="6991707" cy="4171781"/>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endParaRPr lang="pt-BR" dirty="0"/>
          </a:p>
        </p:txBody>
      </p:sp>
      <p:sp>
        <p:nvSpPr>
          <p:cNvPr id="11" name="Espaço Reservado para Conteúdo 2"/>
          <p:cNvSpPr txBox="1">
            <a:spLocks/>
          </p:cNvSpPr>
          <p:nvPr/>
        </p:nvSpPr>
        <p:spPr>
          <a:xfrm>
            <a:off x="259200" y="2066839"/>
            <a:ext cx="6699739" cy="2321919"/>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algn="just" fontAlgn="auto">
              <a:spcAft>
                <a:spcPts val="0"/>
              </a:spcAft>
            </a:pPr>
            <a:r>
              <a:rPr lang="pt-BR" dirty="0"/>
              <a:t>O aprendizado supervisionado pode ser aplicado em um problema de </a:t>
            </a:r>
            <a:r>
              <a:rPr lang="pt-BR" b="1" dirty="0"/>
              <a:t>regressão</a:t>
            </a:r>
            <a:r>
              <a:rPr lang="pt-BR" dirty="0"/>
              <a:t>, para valores </a:t>
            </a:r>
            <a:r>
              <a:rPr lang="pt-BR" b="1" dirty="0"/>
              <a:t>contínuos/numéricos</a:t>
            </a:r>
            <a:r>
              <a:rPr lang="pt-BR" dirty="0"/>
              <a:t>, ou de </a:t>
            </a:r>
            <a:r>
              <a:rPr lang="pt-BR" b="1" dirty="0"/>
              <a:t>classificação</a:t>
            </a:r>
            <a:r>
              <a:rPr lang="pt-BR" dirty="0"/>
              <a:t>, para valores </a:t>
            </a:r>
            <a:r>
              <a:rPr lang="pt-BR" b="1" dirty="0"/>
              <a:t>discretos/categóricos</a:t>
            </a:r>
            <a:r>
              <a:rPr lang="pt-BR" dirty="0"/>
              <a:t>. </a:t>
            </a:r>
          </a:p>
          <a:p>
            <a:pPr algn="just" fontAlgn="auto">
              <a:spcAft>
                <a:spcPts val="0"/>
              </a:spcAft>
            </a:pPr>
            <a:r>
              <a:rPr lang="pt-BR" dirty="0"/>
              <a:t>É a subárea do aprendizado de máquina que concentra a </a:t>
            </a:r>
            <a:r>
              <a:rPr lang="pt-BR" b="1" dirty="0"/>
              <a:t>maioria das aplicações</a:t>
            </a:r>
            <a:r>
              <a:rPr lang="pt-BR" dirty="0"/>
              <a:t>.</a:t>
            </a:r>
          </a:p>
        </p:txBody>
      </p:sp>
      <p:pic>
        <p:nvPicPr>
          <p:cNvPr id="9" name="Imagem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892376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30</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Algoritmos ensemble: </a:t>
            </a:r>
            <a:r>
              <a:rPr lang="pt-BR" dirty="0" err="1"/>
              <a:t>Random</a:t>
            </a:r>
            <a:r>
              <a:rPr lang="pt-BR" dirty="0"/>
              <a:t> Forest </a:t>
            </a:r>
            <a:r>
              <a:rPr lang="pt-BR" dirty="0" err="1"/>
              <a:t>Regressor</a:t>
            </a:r>
            <a:r>
              <a:rPr lang="pt-BR" dirty="0"/>
              <a:t>, </a:t>
            </a:r>
            <a:r>
              <a:rPr lang="pt-BR" dirty="0" err="1"/>
              <a:t>Gradient</a:t>
            </a:r>
            <a:r>
              <a:rPr lang="pt-BR" dirty="0"/>
              <a:t> </a:t>
            </a:r>
            <a:r>
              <a:rPr lang="pt-BR" dirty="0" err="1"/>
              <a:t>Boosting</a:t>
            </a:r>
            <a:r>
              <a:rPr lang="pt-BR" dirty="0"/>
              <a:t> </a:t>
            </a:r>
            <a:r>
              <a:rPr lang="pt-BR" dirty="0" err="1"/>
              <a:t>Regressor</a:t>
            </a:r>
            <a:r>
              <a:rPr lang="pt-BR" dirty="0"/>
              <a:t>.</a:t>
            </a:r>
          </a:p>
          <a:p>
            <a:pPr lvl="1"/>
            <a:r>
              <a:rPr lang="pt-BR" dirty="0"/>
              <a:t>São agrupamentos ou repetição sequenciais de algoritmos e utilizam diferentes sistemas de agregação para determinar o melhor resultado. </a:t>
            </a:r>
          </a:p>
          <a:p>
            <a:pPr lvl="1"/>
            <a:r>
              <a:rPr lang="pt-BR" dirty="0"/>
              <a:t>Não precisa ser somente árvores de decisões, pode ser uma rede neural com uma árvore de decisão e um SGM.	</a:t>
            </a:r>
            <a:endParaRPr lang="en-US" dirty="0"/>
          </a:p>
          <a:p>
            <a:endParaRPr lang="en-US" dirty="0"/>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2796"/>
          <a:stretch/>
        </p:blipFill>
        <p:spPr>
          <a:xfrm>
            <a:off x="2808879" y="2519082"/>
            <a:ext cx="4405299" cy="2875978"/>
          </a:xfrm>
          <a:prstGeom prst="rect">
            <a:avLst/>
          </a:prstGeom>
        </p:spPr>
      </p:pic>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35863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31</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Algoritmo de </a:t>
            </a:r>
            <a:r>
              <a:rPr lang="pt-BR" dirty="0" err="1"/>
              <a:t>Random</a:t>
            </a:r>
            <a:r>
              <a:rPr lang="pt-BR" dirty="0"/>
              <a:t> Forest </a:t>
            </a:r>
            <a:r>
              <a:rPr lang="pt-BR" dirty="0" err="1"/>
              <a:t>Regressor</a:t>
            </a:r>
            <a:r>
              <a:rPr lang="pt-BR" dirty="0"/>
              <a:t> – Este nome explica muito bem o funcionamento do </a:t>
            </a:r>
            <a:r>
              <a:rPr lang="pt-BR" dirty="0">
                <a:hlinkClick r:id="rId3">
                  <a:extLst>
                    <a:ext uri="{A12FA001-AC4F-418D-AE19-62706E023703}">
                      <ahyp:hlinkClr xmlns:ahyp="http://schemas.microsoft.com/office/drawing/2018/hyperlinkcolor" val="tx"/>
                    </a:ext>
                  </a:extLst>
                </a:hlinkClick>
              </a:rPr>
              <a:t>algoritmo</a:t>
            </a:r>
            <a:r>
              <a:rPr lang="pt-BR" dirty="0"/>
              <a:t>, que irá criar muitas </a:t>
            </a:r>
            <a:r>
              <a:rPr lang="pt-BR" dirty="0">
                <a:hlinkClick r:id="rId4">
                  <a:extLst>
                    <a:ext uri="{A12FA001-AC4F-418D-AE19-62706E023703}">
                      <ahyp:hlinkClr xmlns:ahyp="http://schemas.microsoft.com/office/drawing/2018/hyperlinkcolor" val="tx"/>
                    </a:ext>
                  </a:extLst>
                </a:hlinkClick>
              </a:rPr>
              <a:t>árvores de decisão</a:t>
            </a:r>
            <a:r>
              <a:rPr lang="pt-BR" dirty="0"/>
              <a:t>, de maneira aleatória, formando o que podemos enxergar como uma floresta, onde cada árvore será utilizada na escolha do resultado final.</a:t>
            </a:r>
          </a:p>
          <a:p>
            <a:r>
              <a:rPr lang="pt-BR" dirty="0"/>
              <a:t>O algoritmo irá escolher de maneira </a:t>
            </a:r>
            <a:r>
              <a:rPr lang="pt-BR" b="1" dirty="0"/>
              <a:t>aleatória (</a:t>
            </a:r>
            <a:r>
              <a:rPr lang="pt-BR" b="1" dirty="0" err="1"/>
              <a:t>random</a:t>
            </a:r>
            <a:r>
              <a:rPr lang="pt-BR" b="1" dirty="0"/>
              <a:t>)</a:t>
            </a:r>
            <a:r>
              <a:rPr lang="pt-BR" dirty="0"/>
              <a:t> duas ou mais variáveis, e </a:t>
            </a:r>
            <a:r>
              <a:rPr lang="pt-BR" b="1" dirty="0"/>
              <a:t>então realizar os cálculos com base nas amostras selecionadas</a:t>
            </a:r>
            <a:r>
              <a:rPr lang="pt-BR" dirty="0"/>
              <a:t>, para definir qual dessas variáveis será utilizada no primeiro nó. </a:t>
            </a:r>
          </a:p>
          <a:p>
            <a:r>
              <a:rPr lang="pt-BR" dirty="0"/>
              <a:t>Para escolha da variável do próximo nó, novamente serão escolhidas duas (ou mais) variáveis. Desta forma a árvore será construída até o último nó. </a:t>
            </a:r>
            <a:endParaRPr lang="en-US" dirty="0"/>
          </a:p>
          <a:p>
            <a:endParaRPr lang="en-US" dirty="0"/>
          </a:p>
        </p:txBody>
      </p:sp>
      <p:pic>
        <p:nvPicPr>
          <p:cNvPr id="1026" name="Picture 2" descr="Seleção de variáveis aleatórias">
            <a:extLst>
              <a:ext uri="{FF2B5EF4-FFF2-40B4-BE49-F238E27FC236}">
                <a16:creationId xmlns:a16="http://schemas.microsoft.com/office/drawing/2014/main" id="{564927EF-7452-4C08-89E5-FD0B82197F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442" y="3583635"/>
            <a:ext cx="8116316" cy="178478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849172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32</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59200" y="1296000"/>
            <a:ext cx="7411600" cy="4168800"/>
          </a:xfrm>
        </p:spPr>
        <p:txBody>
          <a:bodyPr/>
          <a:lstStyle/>
          <a:p>
            <a:r>
              <a:rPr lang="pt-BR" dirty="0"/>
              <a:t>Algoritmo de </a:t>
            </a:r>
            <a:r>
              <a:rPr lang="pt-BR" dirty="0" err="1"/>
              <a:t>Gradient</a:t>
            </a:r>
            <a:r>
              <a:rPr lang="pt-BR" dirty="0"/>
              <a:t> </a:t>
            </a:r>
            <a:r>
              <a:rPr lang="pt-BR" dirty="0" err="1"/>
              <a:t>Boosting</a:t>
            </a:r>
            <a:r>
              <a:rPr lang="pt-BR" dirty="0"/>
              <a:t> </a:t>
            </a:r>
            <a:r>
              <a:rPr lang="pt-BR" dirty="0" err="1"/>
              <a:t>Regressor</a:t>
            </a:r>
            <a:r>
              <a:rPr lang="pt-BR" dirty="0"/>
              <a:t> – seleciona apenas umas folha para iniciar a árvore de decisão. </a:t>
            </a:r>
          </a:p>
          <a:p>
            <a:r>
              <a:rPr lang="pt-BR" dirty="0"/>
              <a:t>Essa folha representa um “chute inicial” para o resultado que queremos obter com o treinamento, esse suposição será a média dos valores de treinamento.</a:t>
            </a:r>
          </a:p>
          <a:p>
            <a:r>
              <a:rPr lang="pt-BR" dirty="0"/>
              <a:t>A partir desse momento o </a:t>
            </a:r>
            <a:r>
              <a:rPr lang="pt-BR" dirty="0" err="1"/>
              <a:t>Gradient</a:t>
            </a:r>
            <a:r>
              <a:rPr lang="pt-BR" dirty="0"/>
              <a:t> </a:t>
            </a:r>
            <a:r>
              <a:rPr lang="pt-BR" dirty="0" err="1"/>
              <a:t>Boost</a:t>
            </a:r>
            <a:r>
              <a:rPr lang="pt-BR" dirty="0"/>
              <a:t> cria uma árvore de decisão baseado nos erros gerados da média.</a:t>
            </a:r>
          </a:p>
          <a:p>
            <a:r>
              <a:rPr lang="pt-BR" dirty="0"/>
              <a:t>O erro é o resultado da diferença entre o valor observado e o valor predito. </a:t>
            </a:r>
          </a:p>
          <a:p>
            <a:r>
              <a:rPr lang="pt-BR" dirty="0"/>
              <a:t>  O ponto final da árvore será o erro residual. </a:t>
            </a:r>
          </a:p>
          <a:p>
            <a:r>
              <a:rPr lang="pt-BR" dirty="0"/>
              <a:t>A árvore é criada conforme as características. Desta forma, optemos algumas amostras e seus respectivos erros.  </a:t>
            </a:r>
          </a:p>
          <a:p>
            <a:r>
              <a:rPr lang="pt-BR" dirty="0"/>
              <a:t>Criamos uma nova árvore com a média dos resultados que ficaram em conjunto</a:t>
            </a:r>
            <a:endParaRPr lang="en-US" dirty="0"/>
          </a:p>
        </p:txBody>
      </p:sp>
      <p:pic>
        <p:nvPicPr>
          <p:cNvPr id="5" name="Imagem 4">
            <a:extLst>
              <a:ext uri="{FF2B5EF4-FFF2-40B4-BE49-F238E27FC236}">
                <a16:creationId xmlns:a16="http://schemas.microsoft.com/office/drawing/2014/main" id="{2AF01D91-7293-47BB-B5C8-84554D23B54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604" b="53125" l="2343" r="36237">
                        <a14:foregroundMark x1="3148" y1="6510" x2="4539" y2="26693"/>
                        <a14:foregroundMark x1="2928" y1="31120" x2="2343" y2="3906"/>
                        <a14:foregroundMark x1="4026" y1="3906" x2="26720" y2="4948"/>
                        <a14:foregroundMark x1="29868" y1="7031" x2="32796" y2="29818"/>
                        <a14:foregroundMark x1="21962" y1="7161" x2="35944" y2="2604"/>
                        <a14:foregroundMark x1="35944" y1="2604" x2="36237" y2="2604"/>
                        <a14:foregroundMark x1="17277" y1="39323" x2="17277" y2="53125"/>
                        <a14:foregroundMark x1="11127" y1="23438" x2="15154" y2="22005"/>
                        <a14:foregroundMark x1="14934" y1="51042" x2="19546" y2="50260"/>
                      </a14:backgroundRemoval>
                    </a14:imgEffect>
                  </a14:imgLayer>
                </a14:imgProps>
              </a:ext>
            </a:extLst>
          </a:blip>
          <a:srcRect r="64805" b="40927"/>
          <a:stretch/>
        </p:blipFill>
        <p:spPr>
          <a:xfrm>
            <a:off x="7670800" y="1182961"/>
            <a:ext cx="2221928" cy="2096752"/>
          </a:xfrm>
          <a:prstGeom prst="rect">
            <a:avLst/>
          </a:prstGeom>
        </p:spPr>
      </p:pic>
      <p:pic>
        <p:nvPicPr>
          <p:cNvPr id="6" name="Imagem 5">
            <a:extLst>
              <a:ext uri="{FF2B5EF4-FFF2-40B4-BE49-F238E27FC236}">
                <a16:creationId xmlns:a16="http://schemas.microsoft.com/office/drawing/2014/main" id="{072D210D-77EF-47FF-9A1C-D99686A8DD2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42" b="86068" l="1245" r="34700">
                        <a14:foregroundMark x1="1977" y1="7813" x2="27379" y2="20573"/>
                        <a14:foregroundMark x1="27379" y1="20573" x2="31918" y2="29688"/>
                        <a14:foregroundMark x1="4026" y1="30599" x2="23133" y2="3385"/>
                        <a14:foregroundMark x1="23133" y1="3385" x2="26281" y2="1042"/>
                        <a14:foregroundMark x1="18302" y1="27344" x2="26794" y2="15755"/>
                        <a14:foregroundMark x1="26794" y1="15755" x2="28258" y2="14193"/>
                        <a14:foregroundMark x1="5124" y1="14193" x2="10835" y2="22656"/>
                        <a14:foregroundMark x1="10835" y1="22656" x2="16837" y2="26953"/>
                        <a14:foregroundMark x1="16837" y1="26953" x2="25695" y2="27604"/>
                        <a14:foregroundMark x1="28038" y1="10026" x2="29063" y2="31120"/>
                        <a14:foregroundMark x1="7613" y1="31250" x2="15447" y2="30729"/>
                        <a14:foregroundMark x1="15447" y1="30729" x2="30527" y2="32031"/>
                        <a14:foregroundMark x1="30527" y1="32031" x2="34919" y2="36328"/>
                        <a14:foregroundMark x1="34919" y1="36328" x2="28843" y2="45833"/>
                        <a14:foregroundMark x1="28843" y1="45833" x2="13177" y2="48177"/>
                        <a14:foregroundMark x1="13177" y1="48177" x2="8199" y2="46615"/>
                        <a14:foregroundMark x1="8199" y1="46615" x2="12738" y2="47917"/>
                        <a14:foregroundMark x1="12738" y1="47917" x2="15154" y2="53516"/>
                        <a14:foregroundMark x1="18375" y1="76953" x2="19253" y2="85286"/>
                        <a14:foregroundMark x1="19253" y1="85286" x2="16911" y2="52474"/>
                        <a14:foregroundMark x1="6223" y1="84766" x2="22255" y2="81771"/>
                        <a14:foregroundMark x1="22255" y1="81771" x2="28843" y2="83984"/>
                        <a14:foregroundMark x1="12299" y1="77604" x2="16398" y2="73047"/>
                        <a14:foregroundMark x1="16398" y1="73047" x2="16471" y2="72396"/>
                        <a14:foregroundMark x1="17570" y1="69010" x2="20498" y2="75521"/>
                        <a14:foregroundMark x1="20498" y1="75521" x2="23646" y2="76563"/>
                        <a14:foregroundMark x1="16764" y1="49349" x2="20278" y2="51823"/>
                        <a14:foregroundMark x1="2343" y1="6510" x2="1977" y2="26302"/>
                        <a14:foregroundMark x1="1977" y1="26302" x2="3001" y2="34766"/>
                        <a14:foregroundMark x1="3001" y1="34766" x2="5930" y2="34375"/>
                        <a14:foregroundMark x1="1245" y1="7943" x2="2343" y2="33073"/>
                        <a14:foregroundMark x1="21083" y1="49219" x2="10981" y2="83594"/>
                        <a14:foregroundMark x1="8199" y1="78646" x2="25622" y2="77604"/>
                        <a14:foregroundMark x1="25622" y1="77604" x2="26428" y2="77604"/>
                        <a14:foregroundMark x1="15739" y1="57031" x2="16764" y2="65104"/>
                        <a14:foregroundMark x1="20498" y1="86068" x2="25915" y2="84505"/>
                        <a14:foregroundMark x1="25915" y1="84505" x2="29868" y2="84635"/>
                      </a14:backgroundRemoval>
                    </a14:imgEffect>
                  </a14:imgLayer>
                </a14:imgProps>
              </a:ext>
            </a:extLst>
          </a:blip>
          <a:srcRect t="-1467" r="65268" b="10481"/>
          <a:stretch/>
        </p:blipFill>
        <p:spPr>
          <a:xfrm>
            <a:off x="7670800" y="1132012"/>
            <a:ext cx="2830454" cy="4168800"/>
          </a:xfrm>
          <a:prstGeom prst="rect">
            <a:avLst/>
          </a:prstGeom>
        </p:spPr>
      </p:pic>
      <p:pic>
        <p:nvPicPr>
          <p:cNvPr id="8" name="Imagem 7">
            <a:extLst>
              <a:ext uri="{FF2B5EF4-FFF2-40B4-BE49-F238E27FC236}">
                <a16:creationId xmlns:a16="http://schemas.microsoft.com/office/drawing/2014/main" id="{C78FD9C0-FAC0-44BB-9F73-1A6BE227A75A}"/>
              </a:ext>
            </a:extLst>
          </p:cNvPr>
          <p:cNvPicPr>
            <a:picLocks noChangeAspect="1"/>
          </p:cNvPicPr>
          <p:nvPr/>
        </p:nvPicPr>
        <p:blipFill rotWithShape="1">
          <a:blip r:embed="rId7"/>
          <a:srcRect t="30657" r="53574"/>
          <a:stretch/>
        </p:blipFill>
        <p:spPr>
          <a:xfrm>
            <a:off x="7500298" y="1999012"/>
            <a:ext cx="3171457" cy="2663300"/>
          </a:xfrm>
          <a:prstGeom prst="rect">
            <a:avLst/>
          </a:prstGeom>
        </p:spPr>
      </p:pic>
      <p:pic>
        <p:nvPicPr>
          <p:cNvPr id="9" name="Imagem 8">
            <a:extLst>
              <a:ext uri="{FF2B5EF4-FFF2-40B4-BE49-F238E27FC236}">
                <a16:creationId xmlns:a16="http://schemas.microsoft.com/office/drawing/2014/main" id="{52EF7E8A-75FE-4F24-B1E8-F042ECA8938B}"/>
              </a:ext>
            </a:extLst>
          </p:cNvPr>
          <p:cNvPicPr>
            <a:picLocks noChangeAspect="1"/>
          </p:cNvPicPr>
          <p:nvPr/>
        </p:nvPicPr>
        <p:blipFill rotWithShape="1">
          <a:blip r:embed="rId8"/>
          <a:srcRect l="46772" t="2446" r="4271" b="58841"/>
          <a:stretch/>
        </p:blipFill>
        <p:spPr>
          <a:xfrm>
            <a:off x="7214399" y="1790758"/>
            <a:ext cx="3755226" cy="1669501"/>
          </a:xfrm>
          <a:prstGeom prst="rect">
            <a:avLst/>
          </a:prstGeom>
        </p:spPr>
      </p:pic>
      <p:pic>
        <p:nvPicPr>
          <p:cNvPr id="10" name="Imagem 9">
            <a:extLst>
              <a:ext uri="{FF2B5EF4-FFF2-40B4-BE49-F238E27FC236}">
                <a16:creationId xmlns:a16="http://schemas.microsoft.com/office/drawing/2014/main" id="{FC089CDF-0104-40F4-83DE-6513D71FF6DE}"/>
              </a:ext>
            </a:extLst>
          </p:cNvPr>
          <p:cNvPicPr>
            <a:picLocks noChangeAspect="1"/>
          </p:cNvPicPr>
          <p:nvPr/>
        </p:nvPicPr>
        <p:blipFill rotWithShape="1">
          <a:blip r:embed="rId9"/>
          <a:srcRect l="2715" t="32387" r="71089" b="4177"/>
          <a:stretch/>
        </p:blipFill>
        <p:spPr>
          <a:xfrm>
            <a:off x="7712919" y="1182961"/>
            <a:ext cx="2873586" cy="3912401"/>
          </a:xfrm>
          <a:prstGeom prst="rect">
            <a:avLst/>
          </a:prstGeom>
        </p:spPr>
      </p:pic>
      <p:pic>
        <p:nvPicPr>
          <p:cNvPr id="11" name="Imagem 10">
            <a:extLst>
              <a:ext uri="{FF2B5EF4-FFF2-40B4-BE49-F238E27FC236}">
                <a16:creationId xmlns:a16="http://schemas.microsoft.com/office/drawing/2014/main" id="{6B69998E-A23E-4C73-B794-0B6640BD6275}"/>
              </a:ext>
            </a:extLst>
          </p:cNvPr>
          <p:cNvPicPr>
            <a:picLocks noChangeAspect="1"/>
          </p:cNvPicPr>
          <p:nvPr/>
        </p:nvPicPr>
        <p:blipFill rotWithShape="1">
          <a:blip r:embed="rId10"/>
          <a:srcRect l="47754" t="4178" r="4270" b="57054"/>
          <a:stretch/>
        </p:blipFill>
        <p:spPr>
          <a:xfrm>
            <a:off x="298820" y="1132012"/>
            <a:ext cx="7271231" cy="3194750"/>
          </a:xfrm>
          <a:prstGeom prst="rect">
            <a:avLst/>
          </a:prstGeom>
        </p:spPr>
      </p:pic>
    </p:spTree>
    <p:extLst>
      <p:ext uri="{BB962C8B-B14F-4D97-AF65-F5344CB8AC3E}">
        <p14:creationId xmlns:p14="http://schemas.microsoft.com/office/powerpoint/2010/main" val="30481509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 presetClass="exit" presetSubtype="4" fill="hold" nodeType="withEffect">
                                  <p:stCondLst>
                                    <p:cond delay="0"/>
                                  </p:stCondLst>
                                  <p:childTnLst>
                                    <p:anim calcmode="lin" valueType="num">
                                      <p:cBhvr additive="base">
                                        <p:cTn id="8" dur="500"/>
                                        <p:tgtEl>
                                          <p:spTgt spid="5"/>
                                        </p:tgtEl>
                                        <p:attrNameLst>
                                          <p:attrName>ppt_x</p:attrName>
                                        </p:attrNameLst>
                                      </p:cBhvr>
                                      <p:tavLst>
                                        <p:tav tm="0">
                                          <p:val>
                                            <p:strVal val="ppt_x"/>
                                          </p:val>
                                        </p:tav>
                                        <p:tav tm="100000">
                                          <p:val>
                                            <p:strVal val="ppt_x"/>
                                          </p:val>
                                        </p:tav>
                                      </p:tavLst>
                                    </p:anim>
                                    <p:anim calcmode="lin" valueType="num">
                                      <p:cBhvr additive="base">
                                        <p:cTn id="9" dur="500"/>
                                        <p:tgtEl>
                                          <p:spTgt spid="5"/>
                                        </p:tgtEl>
                                        <p:attrNameLst>
                                          <p:attrName>ppt_y</p:attrName>
                                        </p:attrNameLst>
                                      </p:cBhvr>
                                      <p:tavLst>
                                        <p:tav tm="0">
                                          <p:val>
                                            <p:strVal val="ppt_y"/>
                                          </p:val>
                                        </p:tav>
                                        <p:tav tm="100000">
                                          <p:val>
                                            <p:strVal val="1+ppt_h/2"/>
                                          </p:val>
                                        </p:tav>
                                      </p:tavLst>
                                    </p:anim>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33</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Para o cálculo do valor desejado usamos a seguinte fórmula:</a:t>
            </a:r>
          </a:p>
          <a:p>
            <a:pPr lvl="1"/>
            <a:r>
              <a:rPr lang="pt-BR" dirty="0"/>
              <a:t>Valor médio + taxa de aprendizado * erro</a:t>
            </a:r>
          </a:p>
          <a:p>
            <a:pPr lvl="1"/>
            <a:r>
              <a:rPr lang="pt-BR" dirty="0"/>
              <a:t>O </a:t>
            </a:r>
            <a:r>
              <a:rPr lang="pt-BR" dirty="0" err="1"/>
              <a:t>Gradient</a:t>
            </a:r>
            <a:r>
              <a:rPr lang="pt-BR" dirty="0"/>
              <a:t> </a:t>
            </a:r>
            <a:r>
              <a:rPr lang="pt-BR" dirty="0" err="1"/>
              <a:t>Boosting</a:t>
            </a:r>
            <a:r>
              <a:rPr lang="pt-BR" dirty="0"/>
              <a:t> irá repetir esse cálculo até que obtenha um valor satisfatório, sempre substituindo o valor do erro  pelo novo valor residual. </a:t>
            </a:r>
          </a:p>
          <a:p>
            <a:pPr lvl="1"/>
            <a:endParaRPr lang="en-US" dirty="0"/>
          </a:p>
          <a:p>
            <a:endParaRPr lang="en-US" dirty="0"/>
          </a:p>
        </p:txBody>
      </p:sp>
      <p:pic>
        <p:nvPicPr>
          <p:cNvPr id="6" name="Imagem 5">
            <a:extLst>
              <a:ext uri="{FF2B5EF4-FFF2-40B4-BE49-F238E27FC236}">
                <a16:creationId xmlns:a16="http://schemas.microsoft.com/office/drawing/2014/main" id="{AB981CD7-9B96-44A9-85EC-A89AF8766F0E}"/>
              </a:ext>
            </a:extLst>
          </p:cNvPr>
          <p:cNvPicPr>
            <a:picLocks noChangeAspect="1"/>
          </p:cNvPicPr>
          <p:nvPr/>
        </p:nvPicPr>
        <p:blipFill rotWithShape="1">
          <a:blip r:embed="rId3"/>
          <a:srcRect l="17378" t="1733" r="3362" b="45496"/>
          <a:stretch/>
        </p:blipFill>
        <p:spPr>
          <a:xfrm>
            <a:off x="266700" y="2716453"/>
            <a:ext cx="5765370" cy="2158160"/>
          </a:xfrm>
          <a:prstGeom prst="rect">
            <a:avLst/>
          </a:prstGeom>
        </p:spPr>
      </p:pic>
      <p:pic>
        <p:nvPicPr>
          <p:cNvPr id="8" name="Imagem 7">
            <a:extLst>
              <a:ext uri="{FF2B5EF4-FFF2-40B4-BE49-F238E27FC236}">
                <a16:creationId xmlns:a16="http://schemas.microsoft.com/office/drawing/2014/main" id="{AAE6813E-38EF-4838-87B7-566097926A83}"/>
              </a:ext>
            </a:extLst>
          </p:cNvPr>
          <p:cNvPicPr>
            <a:picLocks noChangeAspect="1"/>
          </p:cNvPicPr>
          <p:nvPr/>
        </p:nvPicPr>
        <p:blipFill rotWithShape="1">
          <a:blip r:embed="rId4"/>
          <a:srcRect l="52699" t="50000" r="2367" b="40972"/>
          <a:stretch/>
        </p:blipFill>
        <p:spPr>
          <a:xfrm>
            <a:off x="6709139" y="3583774"/>
            <a:ext cx="3749268" cy="423518"/>
          </a:xfrm>
          <a:prstGeom prst="rect">
            <a:avLst/>
          </a:prstGeom>
        </p:spPr>
      </p:pic>
      <p:pic>
        <p:nvPicPr>
          <p:cNvPr id="9" name="Imagem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897436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34</a:t>
            </a:fld>
            <a:endParaRPr lang="en-US"/>
          </a:p>
        </p:txBody>
      </p:sp>
      <p:sp>
        <p:nvSpPr>
          <p:cNvPr id="2" name="Título 1"/>
          <p:cNvSpPr>
            <a:spLocks noGrp="1"/>
          </p:cNvSpPr>
          <p:nvPr>
            <p:ph type="title"/>
          </p:nvPr>
        </p:nvSpPr>
        <p:spPr/>
        <p:txBody>
          <a:bodyPr>
            <a:normAutofit/>
          </a:bodyPr>
          <a:lstStyle/>
          <a:p>
            <a:r>
              <a:rPr lang="pt-BR" dirty="0" err="1"/>
              <a:t>Overfitting</a:t>
            </a:r>
            <a:r>
              <a:rPr lang="pt-BR" dirty="0"/>
              <a:t> x </a:t>
            </a:r>
            <a:r>
              <a:rPr lang="pt-BR" dirty="0" err="1"/>
              <a:t>Underfitting</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normAutofit lnSpcReduction="10000"/>
          </a:bodyPr>
          <a:lstStyle/>
          <a:p>
            <a:r>
              <a:rPr lang="pt-BR" dirty="0"/>
              <a:t>O </a:t>
            </a:r>
            <a:r>
              <a:rPr lang="pt-BR" dirty="0" err="1"/>
              <a:t>sobreajuste</a:t>
            </a:r>
            <a:r>
              <a:rPr lang="pt-BR" dirty="0"/>
              <a:t> (</a:t>
            </a:r>
            <a:r>
              <a:rPr lang="pt-BR" dirty="0" err="1"/>
              <a:t>overfitting</a:t>
            </a:r>
            <a:r>
              <a:rPr lang="pt-BR" dirty="0"/>
              <a:t>) ocorre quando o modelo ou algoritmo se ajusta aos dados de treino excessivamente bem. Costuma ser resultado de um modelo complexo gerando bons resultados nos dados de treino porém sem capacidade de ser aplicado em novos dados.</a:t>
            </a:r>
          </a:p>
          <a:p>
            <a:endParaRPr lang="pt-BR" dirty="0"/>
          </a:p>
          <a:p>
            <a:r>
              <a:rPr lang="pt-BR" dirty="0"/>
              <a:t>Antagonicamente, o ajuste insuficiente (</a:t>
            </a:r>
            <a:r>
              <a:rPr lang="pt-BR" dirty="0" err="1"/>
              <a:t>underfitting</a:t>
            </a:r>
            <a:r>
              <a:rPr lang="pt-BR" dirty="0"/>
              <a:t>) ocorre quando o modelo ou o algoritmo não se ajusta bem aos dados. Frequentemente, o ajuste insuficiente é resultado de um modelo excessivamente simples.</a:t>
            </a:r>
          </a:p>
          <a:p>
            <a:pPr marL="0" indent="0">
              <a:buNone/>
            </a:pPr>
            <a:endParaRPr lang="pt-BR" dirty="0"/>
          </a:p>
          <a:p>
            <a:r>
              <a:rPr lang="pt-BR" dirty="0"/>
              <a:t>Tanto o </a:t>
            </a:r>
            <a:r>
              <a:rPr lang="pt-BR" dirty="0" err="1"/>
              <a:t>overfitting</a:t>
            </a:r>
            <a:r>
              <a:rPr lang="pt-BR" dirty="0"/>
              <a:t> quanto o </a:t>
            </a:r>
            <a:r>
              <a:rPr lang="pt-BR" dirty="0" err="1"/>
              <a:t>underfitting</a:t>
            </a:r>
            <a:r>
              <a:rPr lang="pt-BR" dirty="0"/>
              <a:t> retornam previsões imprecisas em novos conjuntos de dados.</a:t>
            </a:r>
          </a:p>
          <a:p>
            <a:endParaRPr lang="pt-BR" dirty="0"/>
          </a:p>
          <a:p>
            <a:r>
              <a:rPr lang="pt-BR" dirty="0"/>
              <a:t>Para a variância e para o viés é realizado um cálculo através de uma fórmula para saber quanto de variância e viés nosso algoritmo tem. </a:t>
            </a:r>
            <a:endParaRPr lang="en-US" dirty="0"/>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835191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35</a:t>
            </a:fld>
            <a:endParaRPr lang="en-US"/>
          </a:p>
        </p:txBody>
      </p:sp>
      <p:sp>
        <p:nvSpPr>
          <p:cNvPr id="2" name="Título 1"/>
          <p:cNvSpPr>
            <a:spLocks noGrp="1"/>
          </p:cNvSpPr>
          <p:nvPr>
            <p:ph type="title"/>
          </p:nvPr>
        </p:nvSpPr>
        <p:spPr/>
        <p:txBody>
          <a:bodyPr/>
          <a:lstStyle/>
          <a:p>
            <a:r>
              <a:rPr lang="pt-BR" dirty="0" err="1"/>
              <a:t>Overfitting</a:t>
            </a:r>
            <a:r>
              <a:rPr lang="pt-BR" dirty="0"/>
              <a:t> x </a:t>
            </a:r>
            <a:r>
              <a:rPr lang="pt-BR" dirty="0" err="1"/>
              <a:t>Underfitting</a:t>
            </a:r>
            <a:endParaRPr lang="en-US" dirty="0"/>
          </a:p>
        </p:txBody>
      </p:sp>
      <p:sp>
        <p:nvSpPr>
          <p:cNvPr id="9" name="Espaço Reservado para Texto 8"/>
          <p:cNvSpPr>
            <a:spLocks noGrp="1"/>
          </p:cNvSpPr>
          <p:nvPr>
            <p:ph type="body" sz="quarter" idx="15"/>
          </p:nvPr>
        </p:nvSpPr>
        <p:spPr/>
        <p:txBody>
          <a:bodyPr/>
          <a:lstStyle/>
          <a:p>
            <a:r>
              <a:rPr lang="pt-BR" dirty="0"/>
              <a:t>Aprendizagem Supervisionada</a:t>
            </a:r>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b="28003"/>
          <a:stretch/>
        </p:blipFill>
        <p:spPr>
          <a:xfrm>
            <a:off x="1357107" y="2899987"/>
            <a:ext cx="8254983" cy="2312905"/>
          </a:xfrm>
          <a:prstGeom prst="rect">
            <a:avLst/>
          </a:prstGeom>
        </p:spPr>
      </p:pic>
      <p:graphicFrame>
        <p:nvGraphicFramePr>
          <p:cNvPr id="7" name="Tabela 6"/>
          <p:cNvGraphicFramePr>
            <a:graphicFrameLocks noGrp="1"/>
          </p:cNvGraphicFramePr>
          <p:nvPr/>
        </p:nvGraphicFramePr>
        <p:xfrm>
          <a:off x="1303693" y="1307333"/>
          <a:ext cx="8361813" cy="1483360"/>
        </p:xfrm>
        <a:graphic>
          <a:graphicData uri="http://schemas.openxmlformats.org/drawingml/2006/table">
            <a:tbl>
              <a:tblPr firstRow="1" bandRow="1">
                <a:tableStyleId>{5C22544A-7EE6-4342-B048-85BDC9FD1C3A}</a:tableStyleId>
              </a:tblPr>
              <a:tblGrid>
                <a:gridCol w="2787271">
                  <a:extLst>
                    <a:ext uri="{9D8B030D-6E8A-4147-A177-3AD203B41FA5}">
                      <a16:colId xmlns:a16="http://schemas.microsoft.com/office/drawing/2014/main" val="1308214368"/>
                    </a:ext>
                  </a:extLst>
                </a:gridCol>
                <a:gridCol w="2787271">
                  <a:extLst>
                    <a:ext uri="{9D8B030D-6E8A-4147-A177-3AD203B41FA5}">
                      <a16:colId xmlns:a16="http://schemas.microsoft.com/office/drawing/2014/main" val="3109236111"/>
                    </a:ext>
                  </a:extLst>
                </a:gridCol>
                <a:gridCol w="2787271">
                  <a:extLst>
                    <a:ext uri="{9D8B030D-6E8A-4147-A177-3AD203B41FA5}">
                      <a16:colId xmlns:a16="http://schemas.microsoft.com/office/drawing/2014/main" val="2341720464"/>
                    </a:ext>
                  </a:extLst>
                </a:gridCol>
              </a:tblGrid>
              <a:tr h="370840">
                <a:tc>
                  <a:txBody>
                    <a:bodyPr/>
                    <a:lstStyle/>
                    <a:p>
                      <a:r>
                        <a:rPr lang="pt-BR" dirty="0"/>
                        <a:t>Treino</a:t>
                      </a:r>
                      <a:endParaRPr lang="en-US" dirty="0"/>
                    </a:p>
                  </a:txBody>
                  <a:tcPr>
                    <a:solidFill>
                      <a:schemeClr val="accent6"/>
                    </a:solidFill>
                  </a:tcPr>
                </a:tc>
                <a:tc>
                  <a:txBody>
                    <a:bodyPr/>
                    <a:lstStyle/>
                    <a:p>
                      <a:r>
                        <a:rPr lang="pt-BR" dirty="0"/>
                        <a:t>Teste</a:t>
                      </a:r>
                      <a:endParaRPr lang="en-US" dirty="0"/>
                    </a:p>
                  </a:txBody>
                  <a:tcPr>
                    <a:solidFill>
                      <a:schemeClr val="accent6"/>
                    </a:solidFill>
                  </a:tcPr>
                </a:tc>
                <a:tc>
                  <a:txBody>
                    <a:bodyPr/>
                    <a:lstStyle/>
                    <a:p>
                      <a:r>
                        <a:rPr lang="pt-BR" dirty="0"/>
                        <a:t>Resultado</a:t>
                      </a:r>
                      <a:endParaRPr lang="en-US" dirty="0"/>
                    </a:p>
                  </a:txBody>
                  <a:tcPr>
                    <a:solidFill>
                      <a:schemeClr val="accent6"/>
                    </a:solidFill>
                  </a:tcPr>
                </a:tc>
                <a:extLst>
                  <a:ext uri="{0D108BD9-81ED-4DB2-BD59-A6C34878D82A}">
                    <a16:rowId xmlns:a16="http://schemas.microsoft.com/office/drawing/2014/main" val="349882826"/>
                  </a:ext>
                </a:extLst>
              </a:tr>
              <a:tr h="370840">
                <a:tc>
                  <a:txBody>
                    <a:bodyPr/>
                    <a:lstStyle/>
                    <a:p>
                      <a:r>
                        <a:rPr lang="pt-BR" dirty="0"/>
                        <a:t>Baixo erro</a:t>
                      </a:r>
                      <a:endParaRPr lang="en-US" dirty="0"/>
                    </a:p>
                  </a:txBody>
                  <a:tcPr>
                    <a:solidFill>
                      <a:schemeClr val="accent6">
                        <a:lumMod val="40000"/>
                        <a:lumOff val="60000"/>
                      </a:schemeClr>
                    </a:solidFill>
                  </a:tcPr>
                </a:tc>
                <a:tc>
                  <a:txBody>
                    <a:bodyPr/>
                    <a:lstStyle/>
                    <a:p>
                      <a:r>
                        <a:rPr lang="pt-BR" dirty="0"/>
                        <a:t>Alto erro</a:t>
                      </a:r>
                      <a:endParaRPr lang="en-US" dirty="0"/>
                    </a:p>
                  </a:txBody>
                  <a:tcPr>
                    <a:solidFill>
                      <a:schemeClr val="accent6">
                        <a:lumMod val="40000"/>
                        <a:lumOff val="60000"/>
                      </a:schemeClr>
                    </a:solidFill>
                  </a:tcPr>
                </a:tc>
                <a:tc>
                  <a:txBody>
                    <a:bodyPr/>
                    <a:lstStyle/>
                    <a:p>
                      <a:r>
                        <a:rPr lang="pt-BR" dirty="0" err="1"/>
                        <a:t>Overfitting</a:t>
                      </a:r>
                      <a:endParaRPr lang="en-US" dirty="0"/>
                    </a:p>
                  </a:txBody>
                  <a:tcPr>
                    <a:solidFill>
                      <a:schemeClr val="accent6">
                        <a:lumMod val="40000"/>
                        <a:lumOff val="60000"/>
                      </a:schemeClr>
                    </a:solidFill>
                  </a:tcPr>
                </a:tc>
                <a:extLst>
                  <a:ext uri="{0D108BD9-81ED-4DB2-BD59-A6C34878D82A}">
                    <a16:rowId xmlns:a16="http://schemas.microsoft.com/office/drawing/2014/main" val="3327832741"/>
                  </a:ext>
                </a:extLst>
              </a:tr>
              <a:tr h="370840">
                <a:tc>
                  <a:txBody>
                    <a:bodyPr/>
                    <a:lstStyle/>
                    <a:p>
                      <a:r>
                        <a:rPr lang="pt-BR" dirty="0"/>
                        <a:t>Alto erro</a:t>
                      </a:r>
                      <a:endParaRPr lang="en-US" dirty="0"/>
                    </a:p>
                  </a:txBody>
                  <a:tcPr>
                    <a:solidFill>
                      <a:schemeClr val="accent6">
                        <a:lumMod val="20000"/>
                        <a:lumOff val="80000"/>
                      </a:schemeClr>
                    </a:solidFill>
                  </a:tcPr>
                </a:tc>
                <a:tc>
                  <a:txBody>
                    <a:bodyPr/>
                    <a:lstStyle/>
                    <a:p>
                      <a:r>
                        <a:rPr lang="pt-BR" dirty="0"/>
                        <a:t>Alto erro</a:t>
                      </a:r>
                      <a:endParaRPr lang="en-US" dirty="0"/>
                    </a:p>
                  </a:txBody>
                  <a:tcPr>
                    <a:solidFill>
                      <a:schemeClr val="accent6">
                        <a:lumMod val="20000"/>
                        <a:lumOff val="80000"/>
                      </a:schemeClr>
                    </a:solidFill>
                  </a:tcPr>
                </a:tc>
                <a:tc>
                  <a:txBody>
                    <a:bodyPr/>
                    <a:lstStyle/>
                    <a:p>
                      <a:r>
                        <a:rPr lang="pt-BR" dirty="0" err="1"/>
                        <a:t>Underfitting</a:t>
                      </a:r>
                      <a:endParaRPr lang="en-US" dirty="0"/>
                    </a:p>
                  </a:txBody>
                  <a:tcPr>
                    <a:solidFill>
                      <a:schemeClr val="accent6">
                        <a:lumMod val="20000"/>
                        <a:lumOff val="80000"/>
                      </a:schemeClr>
                    </a:solidFill>
                  </a:tcPr>
                </a:tc>
                <a:extLst>
                  <a:ext uri="{0D108BD9-81ED-4DB2-BD59-A6C34878D82A}">
                    <a16:rowId xmlns:a16="http://schemas.microsoft.com/office/drawing/2014/main" val="533869007"/>
                  </a:ext>
                </a:extLst>
              </a:tr>
              <a:tr h="370840">
                <a:tc>
                  <a:txBody>
                    <a:bodyPr/>
                    <a:lstStyle/>
                    <a:p>
                      <a:r>
                        <a:rPr lang="pt-BR" dirty="0"/>
                        <a:t>Baixo erro</a:t>
                      </a:r>
                      <a:endParaRPr lang="en-US" dirty="0"/>
                    </a:p>
                  </a:txBody>
                  <a:tcPr>
                    <a:solidFill>
                      <a:schemeClr val="accent6">
                        <a:lumMod val="40000"/>
                        <a:lumOff val="60000"/>
                      </a:schemeClr>
                    </a:solidFill>
                  </a:tcPr>
                </a:tc>
                <a:tc>
                  <a:txBody>
                    <a:bodyPr/>
                    <a:lstStyle/>
                    <a:p>
                      <a:r>
                        <a:rPr lang="pt-BR" dirty="0"/>
                        <a:t>Baixo erro</a:t>
                      </a:r>
                      <a:endParaRPr lang="en-US" dirty="0"/>
                    </a:p>
                  </a:txBody>
                  <a:tcPr>
                    <a:solidFill>
                      <a:schemeClr val="accent6">
                        <a:lumMod val="40000"/>
                        <a:lumOff val="60000"/>
                      </a:schemeClr>
                    </a:solidFill>
                  </a:tcPr>
                </a:tc>
                <a:tc>
                  <a:txBody>
                    <a:bodyPr/>
                    <a:lstStyle/>
                    <a:p>
                      <a:r>
                        <a:rPr lang="pt-BR" dirty="0"/>
                        <a:t>Balanceado/Satisfatório</a:t>
                      </a:r>
                      <a:endParaRPr lang="en-US" dirty="0"/>
                    </a:p>
                  </a:txBody>
                  <a:tcPr>
                    <a:solidFill>
                      <a:schemeClr val="accent6">
                        <a:lumMod val="40000"/>
                        <a:lumOff val="60000"/>
                      </a:schemeClr>
                    </a:solidFill>
                  </a:tcPr>
                </a:tc>
                <a:extLst>
                  <a:ext uri="{0D108BD9-81ED-4DB2-BD59-A6C34878D82A}">
                    <a16:rowId xmlns:a16="http://schemas.microsoft.com/office/drawing/2014/main" val="3584267607"/>
                  </a:ext>
                </a:extLst>
              </a:tr>
            </a:tbl>
          </a:graphicData>
        </a:graphic>
      </p:graphicFrame>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540819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36</a:t>
            </a:fld>
            <a:endParaRPr lang="en-US"/>
          </a:p>
        </p:txBody>
      </p:sp>
      <p:sp>
        <p:nvSpPr>
          <p:cNvPr id="2" name="Título 1"/>
          <p:cNvSpPr>
            <a:spLocks noGrp="1"/>
          </p:cNvSpPr>
          <p:nvPr>
            <p:ph type="title"/>
          </p:nvPr>
        </p:nvSpPr>
        <p:spPr/>
        <p:txBody>
          <a:bodyPr/>
          <a:lstStyle/>
          <a:p>
            <a:r>
              <a:rPr lang="pt-BR" dirty="0" err="1"/>
              <a:t>Overfitting</a:t>
            </a:r>
            <a:r>
              <a:rPr lang="pt-BR" dirty="0"/>
              <a:t> x </a:t>
            </a:r>
            <a:r>
              <a:rPr lang="pt-BR" dirty="0" err="1"/>
              <a:t>Underfitting</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pic>
        <p:nvPicPr>
          <p:cNvPr id="3074" name="Picture 2" descr="Understanding the Bias-Variance Tradeoff: An Overview">
            <a:extLst>
              <a:ext uri="{FF2B5EF4-FFF2-40B4-BE49-F238E27FC236}">
                <a16:creationId xmlns:a16="http://schemas.microsoft.com/office/drawing/2014/main" id="{2DA573B3-4E39-416A-AD52-4C031E56C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00" y="1154993"/>
            <a:ext cx="4414577" cy="43554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Bias v.s. Variance Tradeoff -">
            <a:extLst>
              <a:ext uri="{FF2B5EF4-FFF2-40B4-BE49-F238E27FC236}">
                <a16:creationId xmlns:a16="http://schemas.microsoft.com/office/drawing/2014/main" id="{EEA91A6B-1C02-433F-AED4-BE8170795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78" y="1687802"/>
            <a:ext cx="5363488" cy="33685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757448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37</a:t>
            </a:fld>
            <a:endParaRPr lang="en-US"/>
          </a:p>
        </p:txBody>
      </p:sp>
      <p:sp>
        <p:nvSpPr>
          <p:cNvPr id="2" name="Título 1"/>
          <p:cNvSpPr>
            <a:spLocks noGrp="1"/>
          </p:cNvSpPr>
          <p:nvPr>
            <p:ph type="title"/>
          </p:nvPr>
        </p:nvSpPr>
        <p:spPr/>
        <p:txBody>
          <a:bodyPr/>
          <a:lstStyle/>
          <a:p>
            <a:r>
              <a:rPr lang="pt-BR" dirty="0"/>
              <a:t>Ajuste de escala dos dados</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Muitos algoritmos de aprendizado de máquina têm um desempenho melhor ou convergem mais rápido quando os recursos estão em uma escala relativamente semelhante e / ou perto da distribuição normal.</a:t>
            </a:r>
          </a:p>
          <a:p>
            <a:r>
              <a:rPr lang="pt-BR" dirty="0"/>
              <a:t>O processo de normalizar/padronizar os dados transforma a escala das variáveis X para valores próximos. Existem diversos tipos de algoritmos de padronização de escala, abaixo podemos ver um exemplo:</a:t>
            </a:r>
            <a:endParaRPr lang="en-US"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571" y="2879339"/>
            <a:ext cx="4102057" cy="2633770"/>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025026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38</a:t>
            </a:fld>
            <a:endParaRPr lang="en-US"/>
          </a:p>
        </p:txBody>
      </p:sp>
      <p:sp>
        <p:nvSpPr>
          <p:cNvPr id="2" name="Título 1"/>
          <p:cNvSpPr>
            <a:spLocks noGrp="1"/>
          </p:cNvSpPr>
          <p:nvPr>
            <p:ph type="title"/>
          </p:nvPr>
        </p:nvSpPr>
        <p:spPr/>
        <p:txBody>
          <a:bodyPr/>
          <a:lstStyle/>
          <a:p>
            <a:r>
              <a:rPr lang="pt-BR" dirty="0"/>
              <a:t>Exercício 5.3</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66700" y="1298359"/>
            <a:ext cx="10450513" cy="3941481"/>
          </a:xfrm>
        </p:spPr>
        <p:txBody>
          <a:bodyPr/>
          <a:lstStyle/>
          <a:p>
            <a:r>
              <a:rPr lang="pt-BR" dirty="0"/>
              <a:t>Exercício RegressaoAlgorithms.py. </a:t>
            </a:r>
          </a:p>
          <a:p>
            <a:r>
              <a:rPr lang="pt-BR" dirty="0"/>
              <a:t>Podemos observar que a diferença entre a </a:t>
            </a:r>
            <a:r>
              <a:rPr lang="pt-BR" dirty="0" err="1"/>
              <a:t>Elastic</a:t>
            </a:r>
            <a:r>
              <a:rPr lang="pt-BR" dirty="0"/>
              <a:t> Net e a Regressão Simples é o peso dado aos coeficientes.</a:t>
            </a:r>
          </a:p>
          <a:p>
            <a:r>
              <a:rPr lang="en-US" b="1" dirty="0" err="1"/>
              <a:t>LinearReg</a:t>
            </a:r>
            <a:r>
              <a:rPr lang="en-US" b="1" dirty="0"/>
              <a:t>.</a:t>
            </a:r>
          </a:p>
          <a:p>
            <a:r>
              <a:rPr lang="en-US" b="1" dirty="0" err="1"/>
              <a:t>ElasticNet</a:t>
            </a:r>
            <a:r>
              <a:rPr lang="en-US" b="1" dirty="0"/>
              <a:t>.</a:t>
            </a:r>
            <a:endParaRPr lang="pt-BR" dirty="0"/>
          </a:p>
          <a:p>
            <a:r>
              <a:rPr lang="en-US" b="1" dirty="0" err="1"/>
              <a:t>Algoritmo</a:t>
            </a:r>
            <a:r>
              <a:rPr lang="en-US" b="1" dirty="0"/>
              <a:t> de </a:t>
            </a:r>
            <a:r>
              <a:rPr lang="en-US" b="1" dirty="0" err="1"/>
              <a:t>Árvore</a:t>
            </a:r>
            <a:r>
              <a:rPr lang="en-US" b="1" dirty="0"/>
              <a:t>.</a:t>
            </a:r>
          </a:p>
          <a:p>
            <a:r>
              <a:rPr lang="pt-BR" b="1" dirty="0" err="1"/>
              <a:t>Random</a:t>
            </a:r>
            <a:r>
              <a:rPr lang="pt-BR" b="1" dirty="0"/>
              <a:t> Forest (Exemplo de Ensemble) - </a:t>
            </a:r>
            <a:r>
              <a:rPr lang="pt-BR" dirty="0"/>
              <a:t>Exemplo de algoritmo Ensemble, constrói várias árvores de decisão e utiliza método de votação nos resultados das árvores para determinar o resultado final.</a:t>
            </a:r>
          </a:p>
          <a:p>
            <a:r>
              <a:rPr lang="pt-BR" dirty="0"/>
              <a:t>Cada algoritmo contém seus próprios parâmetros a serem trabalhados, modificamos apenas alguns para fins didáticos, mas é válido conhecer cada algoritmo e testar seus diversos parâmetros para melhor entendimento e resultados.</a:t>
            </a:r>
          </a:p>
          <a:p>
            <a:endParaRPr lang="pt-BR" dirty="0"/>
          </a:p>
          <a:p>
            <a:endParaRPr lang="en-US" sz="1600" dirty="0"/>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445208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39</a:t>
            </a:fld>
            <a:endParaRPr lang="en-US"/>
          </a:p>
        </p:txBody>
      </p:sp>
      <p:sp>
        <p:nvSpPr>
          <p:cNvPr id="2" name="Título 1"/>
          <p:cNvSpPr>
            <a:spLocks noGrp="1"/>
          </p:cNvSpPr>
          <p:nvPr>
            <p:ph type="title"/>
          </p:nvPr>
        </p:nvSpPr>
        <p:spPr/>
        <p:txBody>
          <a:bodyPr/>
          <a:lstStyle/>
          <a:p>
            <a:r>
              <a:rPr lang="pt-BR" dirty="0"/>
              <a:t>Exercício 5.3</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66700" y="1298359"/>
            <a:ext cx="10450513" cy="3941481"/>
          </a:xfrm>
        </p:spPr>
        <p:txBody>
          <a:bodyPr/>
          <a:lstStyle/>
          <a:p>
            <a:r>
              <a:rPr lang="pt-BR" dirty="0"/>
              <a:t>GPA – Cálculo baseado nas notas do aluno durante a formação.</a:t>
            </a:r>
          </a:p>
          <a:p>
            <a:r>
              <a:rPr lang="pt-BR" dirty="0"/>
              <a:t>SAT – Teste feito nos Estados Unidos.</a:t>
            </a:r>
          </a:p>
          <a:p>
            <a:r>
              <a:rPr lang="pt-BR" dirty="0" err="1"/>
              <a:t>elastic</a:t>
            </a:r>
            <a:r>
              <a:rPr lang="pt-BR" dirty="0"/>
              <a:t> = </a:t>
            </a:r>
            <a:r>
              <a:rPr lang="pt-BR" dirty="0" err="1"/>
              <a:t>ElasticNet</a:t>
            </a:r>
            <a:r>
              <a:rPr lang="pt-BR" dirty="0"/>
              <a:t>(alpha=10) – O alpha é o fator de penalização que é determinado por teste, então ele é escolhido quando as curvas estão similares. </a:t>
            </a:r>
          </a:p>
          <a:p>
            <a:endParaRPr lang="pt-BR" dirty="0"/>
          </a:p>
          <a:p>
            <a:endParaRPr lang="pt-BR" dirty="0"/>
          </a:p>
          <a:p>
            <a:endParaRPr lang="pt-BR" dirty="0"/>
          </a:p>
          <a:p>
            <a:endParaRPr lang="en-US" sz="1600" dirty="0"/>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92345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Agrupar 17"/>
          <p:cNvGrpSpPr/>
          <p:nvPr/>
        </p:nvGrpSpPr>
        <p:grpSpPr>
          <a:xfrm>
            <a:off x="767734" y="1101576"/>
            <a:ext cx="9458445" cy="4462287"/>
            <a:chOff x="293857" y="137814"/>
            <a:chExt cx="11625427" cy="6549797"/>
          </a:xfrm>
        </p:grpSpPr>
        <p:sp>
          <p:nvSpPr>
            <p:cNvPr id="8" name="Retângulo 7"/>
            <p:cNvSpPr/>
            <p:nvPr/>
          </p:nvSpPr>
          <p:spPr>
            <a:xfrm>
              <a:off x="3876739" y="137814"/>
              <a:ext cx="4279046" cy="410677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noFill/>
                </a:rPr>
                <a:t>                       </a:t>
              </a:r>
              <a:endParaRPr lang="en-US" dirty="0">
                <a:noFill/>
              </a:endParaRPr>
            </a:p>
          </p:txBody>
        </p:sp>
        <p:sp>
          <p:nvSpPr>
            <p:cNvPr id="4" name="Retângulo 3"/>
            <p:cNvSpPr/>
            <p:nvPr/>
          </p:nvSpPr>
          <p:spPr>
            <a:xfrm>
              <a:off x="4144825" y="631138"/>
              <a:ext cx="1934147" cy="106874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Exemplos (X)</a:t>
              </a:r>
              <a:endParaRPr lang="en-US" dirty="0">
                <a:solidFill>
                  <a:schemeClr val="tx1"/>
                </a:solidFill>
              </a:endParaRPr>
            </a:p>
          </p:txBody>
        </p:sp>
        <p:sp>
          <p:nvSpPr>
            <p:cNvPr id="5" name="Retângulo 4"/>
            <p:cNvSpPr/>
            <p:nvPr/>
          </p:nvSpPr>
          <p:spPr>
            <a:xfrm>
              <a:off x="6078972" y="631138"/>
              <a:ext cx="1860283" cy="106874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Rótulos (Y)</a:t>
              </a:r>
              <a:endParaRPr lang="en-US" dirty="0">
                <a:solidFill>
                  <a:schemeClr val="tx1"/>
                </a:solidFill>
              </a:endParaRPr>
            </a:p>
          </p:txBody>
        </p:sp>
        <p:sp>
          <p:nvSpPr>
            <p:cNvPr id="6" name="Seta para Baixo 5"/>
            <p:cNvSpPr/>
            <p:nvPr/>
          </p:nvSpPr>
          <p:spPr>
            <a:xfrm>
              <a:off x="5812578" y="1876346"/>
              <a:ext cx="545432" cy="705852"/>
            </a:xfrm>
            <a:prstGeom prst="downArrow">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tângulo 6"/>
            <p:cNvSpPr/>
            <p:nvPr/>
          </p:nvSpPr>
          <p:spPr>
            <a:xfrm>
              <a:off x="4784665" y="2688508"/>
              <a:ext cx="2588614" cy="131545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Aplicação de algoritmo </a:t>
              </a:r>
              <a:endParaRPr lang="en-US" dirty="0">
                <a:solidFill>
                  <a:schemeClr val="tx1"/>
                </a:solidFill>
              </a:endParaRPr>
            </a:p>
          </p:txBody>
        </p:sp>
        <p:sp>
          <p:nvSpPr>
            <p:cNvPr id="9" name="Retângulo 8"/>
            <p:cNvSpPr/>
            <p:nvPr/>
          </p:nvSpPr>
          <p:spPr>
            <a:xfrm>
              <a:off x="293857" y="4489842"/>
              <a:ext cx="11625427" cy="219776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noFill/>
                </a:rPr>
                <a:t>                       </a:t>
              </a:r>
              <a:endParaRPr lang="en-US" dirty="0">
                <a:noFill/>
              </a:endParaRPr>
            </a:p>
          </p:txBody>
        </p:sp>
        <p:sp>
          <p:nvSpPr>
            <p:cNvPr id="10" name="Retângulo 9"/>
            <p:cNvSpPr/>
            <p:nvPr/>
          </p:nvSpPr>
          <p:spPr>
            <a:xfrm>
              <a:off x="681786" y="4980340"/>
              <a:ext cx="2959771" cy="131545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Dados não rotulados</a:t>
              </a:r>
            </a:p>
            <a:p>
              <a:pPr algn="ctr"/>
              <a:r>
                <a:rPr lang="pt-BR" dirty="0">
                  <a:solidFill>
                    <a:schemeClr val="tx1"/>
                  </a:solidFill>
                </a:rPr>
                <a:t>(</a:t>
              </a:r>
              <a:r>
                <a:rPr lang="pt-BR" dirty="0" err="1">
                  <a:solidFill>
                    <a:schemeClr val="tx1"/>
                  </a:solidFill>
                </a:rPr>
                <a:t>X_novo</a:t>
              </a:r>
              <a:r>
                <a:rPr lang="pt-BR" dirty="0">
                  <a:solidFill>
                    <a:schemeClr val="tx1"/>
                  </a:solidFill>
                </a:rPr>
                <a:t>)</a:t>
              </a:r>
              <a:endParaRPr lang="en-US" dirty="0">
                <a:solidFill>
                  <a:schemeClr val="tx1"/>
                </a:solidFill>
              </a:endParaRPr>
            </a:p>
          </p:txBody>
        </p:sp>
        <p:sp>
          <p:nvSpPr>
            <p:cNvPr id="11" name="Retângulo 10"/>
            <p:cNvSpPr/>
            <p:nvPr/>
          </p:nvSpPr>
          <p:spPr>
            <a:xfrm>
              <a:off x="4585668" y="4980340"/>
              <a:ext cx="2959771" cy="131545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Modelo gerado</a:t>
              </a:r>
              <a:endParaRPr lang="en-US" dirty="0">
                <a:solidFill>
                  <a:schemeClr val="tx1"/>
                </a:solidFill>
              </a:endParaRPr>
            </a:p>
          </p:txBody>
        </p:sp>
        <p:sp>
          <p:nvSpPr>
            <p:cNvPr id="12" name="Retângulo 11"/>
            <p:cNvSpPr/>
            <p:nvPr/>
          </p:nvSpPr>
          <p:spPr>
            <a:xfrm>
              <a:off x="8554204" y="4980340"/>
              <a:ext cx="2959771" cy="131545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Rótulo previsto</a:t>
              </a:r>
            </a:p>
            <a:p>
              <a:pPr algn="ctr"/>
              <a:r>
                <a:rPr lang="pt-BR" dirty="0">
                  <a:solidFill>
                    <a:schemeClr val="tx1"/>
                  </a:solidFill>
                </a:rPr>
                <a:t>(</a:t>
              </a:r>
              <a:r>
                <a:rPr lang="pt-BR" dirty="0" err="1">
                  <a:solidFill>
                    <a:schemeClr val="tx1"/>
                  </a:solidFill>
                </a:rPr>
                <a:t>Y_previsto</a:t>
              </a:r>
              <a:r>
                <a:rPr lang="pt-BR" dirty="0">
                  <a:solidFill>
                    <a:schemeClr val="tx1"/>
                  </a:solidFill>
                </a:rPr>
                <a:t>)</a:t>
              </a:r>
              <a:endParaRPr lang="en-US" dirty="0">
                <a:solidFill>
                  <a:schemeClr val="tx1"/>
                </a:solidFill>
              </a:endParaRPr>
            </a:p>
          </p:txBody>
        </p:sp>
        <p:sp>
          <p:nvSpPr>
            <p:cNvPr id="13" name="Seta para Baixo 12"/>
            <p:cNvSpPr/>
            <p:nvPr/>
          </p:nvSpPr>
          <p:spPr>
            <a:xfrm>
              <a:off x="5812577" y="4174833"/>
              <a:ext cx="545431" cy="705851"/>
            </a:xfrm>
            <a:prstGeom prst="downArrow">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Seta para Baixo 13"/>
            <p:cNvSpPr/>
            <p:nvPr/>
          </p:nvSpPr>
          <p:spPr>
            <a:xfrm rot="16200000">
              <a:off x="3845516" y="5361709"/>
              <a:ext cx="545431" cy="705852"/>
            </a:xfrm>
            <a:prstGeom prst="downArrow">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eta para Baixo 14"/>
            <p:cNvSpPr/>
            <p:nvPr/>
          </p:nvSpPr>
          <p:spPr>
            <a:xfrm rot="16200000">
              <a:off x="7777109" y="5361709"/>
              <a:ext cx="545431" cy="705852"/>
            </a:xfrm>
            <a:prstGeom prst="downArrow">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CaixaDeTexto 15"/>
            <p:cNvSpPr txBox="1"/>
            <p:nvPr/>
          </p:nvSpPr>
          <p:spPr>
            <a:xfrm>
              <a:off x="3872274" y="137814"/>
              <a:ext cx="1635251" cy="538053"/>
            </a:xfrm>
            <a:prstGeom prst="rect">
              <a:avLst/>
            </a:prstGeom>
            <a:noFill/>
          </p:spPr>
          <p:txBody>
            <a:bodyPr wrap="none" rtlCol="0">
              <a:spAutoFit/>
            </a:bodyPr>
            <a:lstStyle/>
            <a:p>
              <a:r>
                <a:rPr lang="pt-BR" dirty="0"/>
                <a:t>Treinamento</a:t>
              </a:r>
              <a:endParaRPr lang="en-US" dirty="0"/>
            </a:p>
          </p:txBody>
        </p:sp>
        <p:sp>
          <p:nvSpPr>
            <p:cNvPr id="17" name="CaixaDeTexto 16"/>
            <p:cNvSpPr txBox="1"/>
            <p:nvPr/>
          </p:nvSpPr>
          <p:spPr>
            <a:xfrm>
              <a:off x="293857" y="4488384"/>
              <a:ext cx="1331234" cy="538053"/>
            </a:xfrm>
            <a:prstGeom prst="rect">
              <a:avLst/>
            </a:prstGeom>
            <a:noFill/>
          </p:spPr>
          <p:txBody>
            <a:bodyPr wrap="none" rtlCol="0">
              <a:spAutoFit/>
            </a:bodyPr>
            <a:lstStyle/>
            <a:p>
              <a:r>
                <a:rPr lang="pt-BR" dirty="0"/>
                <a:t>Inferência</a:t>
              </a:r>
              <a:endParaRPr lang="en-US" dirty="0"/>
            </a:p>
          </p:txBody>
        </p:sp>
      </p:grpSp>
      <p:cxnSp>
        <p:nvCxnSpPr>
          <p:cNvPr id="20" name="Conector de Seta Reta 19"/>
          <p:cNvCxnSpPr/>
          <p:nvPr/>
        </p:nvCxnSpPr>
        <p:spPr>
          <a:xfrm flipV="1">
            <a:off x="6667621" y="2532228"/>
            <a:ext cx="949504" cy="546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7746477" y="1783537"/>
            <a:ext cx="2468986" cy="1538974"/>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pt-BR" sz="1300" kern="0" noProof="0" dirty="0">
                <a:solidFill>
                  <a:srgbClr val="000000"/>
                </a:solidFill>
              </a:rPr>
              <a:t>Algoritmo dependerá do tipo da </a:t>
            </a:r>
          </a:p>
          <a:p>
            <a:pPr marR="0" defTabSz="914400" eaLnBrk="1" fontAlgn="auto" latinLnBrk="0" hangingPunct="1">
              <a:lnSpc>
                <a:spcPts val="2300"/>
              </a:lnSpc>
              <a:spcBef>
                <a:spcPts val="500"/>
              </a:spcBef>
              <a:spcAft>
                <a:spcPts val="0"/>
              </a:spcAft>
              <a:buClrTx/>
              <a:buSzTx/>
              <a:buFontTx/>
              <a:buNone/>
              <a:tabLst/>
            </a:pPr>
            <a:r>
              <a:rPr lang="pt-BR" sz="1300" kern="0" noProof="0" dirty="0">
                <a:solidFill>
                  <a:srgbClr val="000000"/>
                </a:solidFill>
              </a:rPr>
              <a:t>variável de saída e características </a:t>
            </a:r>
          </a:p>
          <a:p>
            <a:pPr marR="0" defTabSz="914400" eaLnBrk="1" fontAlgn="auto" latinLnBrk="0" hangingPunct="1">
              <a:lnSpc>
                <a:spcPts val="2300"/>
              </a:lnSpc>
              <a:spcBef>
                <a:spcPts val="500"/>
              </a:spcBef>
              <a:spcAft>
                <a:spcPts val="0"/>
              </a:spcAft>
              <a:buClrTx/>
              <a:buSzTx/>
              <a:buFontTx/>
              <a:buNone/>
              <a:tabLst/>
            </a:pPr>
            <a:r>
              <a:rPr lang="pt-BR" sz="1300" kern="0" noProof="0" dirty="0">
                <a:solidFill>
                  <a:srgbClr val="000000"/>
                </a:solidFill>
              </a:rPr>
              <a:t>do problema.</a:t>
            </a:r>
            <a:endParaRPr kumimoji="0" lang="en-US" sz="1300" b="0" i="0" u="none" strike="noStrike" kern="0" cap="none" spc="0" normalizeH="0" baseline="0" noProof="0" dirty="0">
              <a:ln>
                <a:noFill/>
              </a:ln>
              <a:solidFill>
                <a:srgbClr val="000000"/>
              </a:solidFill>
              <a:effectLst/>
              <a:uLnTx/>
              <a:uFillTx/>
            </a:endParaRPr>
          </a:p>
        </p:txBody>
      </p:sp>
      <p:sp>
        <p:nvSpPr>
          <p:cNvPr id="26" name="Título 25"/>
          <p:cNvSpPr>
            <a:spLocks noGrp="1"/>
          </p:cNvSpPr>
          <p:nvPr>
            <p:ph type="title"/>
          </p:nvPr>
        </p:nvSpPr>
        <p:spPr/>
        <p:txBody>
          <a:bodyPr/>
          <a:lstStyle/>
          <a:p>
            <a:r>
              <a:rPr lang="pt-BR" dirty="0"/>
              <a:t>Fluxo de aprendizagem supervisionada</a:t>
            </a:r>
          </a:p>
        </p:txBody>
      </p:sp>
      <p:sp>
        <p:nvSpPr>
          <p:cNvPr id="27" name="Espaço Reservado para Texto 26"/>
          <p:cNvSpPr>
            <a:spLocks noGrp="1"/>
          </p:cNvSpPr>
          <p:nvPr>
            <p:ph type="body" sz="quarter" idx="15"/>
          </p:nvPr>
        </p:nvSpPr>
        <p:spPr>
          <a:xfrm>
            <a:off x="271557" y="255479"/>
            <a:ext cx="10450800" cy="388800"/>
          </a:xfrm>
        </p:spPr>
        <p:txBody>
          <a:bodyPr/>
          <a:lstStyle/>
          <a:p>
            <a:r>
              <a:rPr lang="pt-BR" dirty="0"/>
              <a:t>Aprendizagem Supervisionada</a:t>
            </a:r>
            <a:endParaRPr lang="en-US" dirty="0"/>
          </a:p>
        </p:txBody>
      </p:sp>
      <p:sp>
        <p:nvSpPr>
          <p:cNvPr id="28" name="Espaço Reservado para Número de Slide 27"/>
          <p:cNvSpPr>
            <a:spLocks noGrp="1"/>
          </p:cNvSpPr>
          <p:nvPr>
            <p:ph type="sldNum" sz="quarter" idx="12"/>
          </p:nvPr>
        </p:nvSpPr>
        <p:spPr/>
        <p:txBody>
          <a:bodyPr/>
          <a:lstStyle/>
          <a:p>
            <a:fld id="{4898AEC0-503E-4FA4-859C-D0F72D6E3F79}" type="slidenum">
              <a:rPr lang="de-DE" smtClean="0"/>
              <a:pPr/>
              <a:t>4</a:t>
            </a:fld>
            <a:endParaRPr lang="de-DE"/>
          </a:p>
        </p:txBody>
      </p:sp>
      <p:pic>
        <p:nvPicPr>
          <p:cNvPr id="22" name="Imagem 2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918937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Algoritmos de </a:t>
            </a:r>
            <a:r>
              <a:rPr lang="en-US" dirty="0" err="1"/>
              <a:t>classificação</a:t>
            </a:r>
            <a:endParaRPr lang="en-US" dirty="0"/>
          </a:p>
        </p:txBody>
      </p:sp>
      <p:sp>
        <p:nvSpPr>
          <p:cNvPr id="4" name="Espaço Reservado para Texto 3"/>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normAutofit/>
          </a:bodyPr>
          <a:lstStyle/>
          <a:p>
            <a:r>
              <a:rPr lang="pt-BR" dirty="0"/>
              <a:t>O algoritmo de </a:t>
            </a:r>
            <a:r>
              <a:rPr lang="pt-BR" b="1" dirty="0"/>
              <a:t>classificação</a:t>
            </a:r>
            <a:r>
              <a:rPr lang="pt-BR" dirty="0"/>
              <a:t> visa predizer uma </a:t>
            </a:r>
            <a:r>
              <a:rPr lang="pt-BR" b="1" dirty="0"/>
              <a:t>saída discreta</a:t>
            </a:r>
            <a:r>
              <a:rPr lang="pt-BR" dirty="0"/>
              <a:t>, seu objetivo é predizer uma </a:t>
            </a:r>
            <a:r>
              <a:rPr lang="pt-BR" b="1" dirty="0"/>
              <a:t>classe</a:t>
            </a:r>
            <a:r>
              <a:rPr lang="pt-BR" dirty="0"/>
              <a:t> ou </a:t>
            </a:r>
            <a:r>
              <a:rPr lang="pt-BR" b="1" dirty="0"/>
              <a:t>categoria</a:t>
            </a:r>
            <a:r>
              <a:rPr lang="pt-BR" dirty="0"/>
              <a:t> resultante.</a:t>
            </a:r>
          </a:p>
          <a:p>
            <a:r>
              <a:rPr lang="pt-BR" dirty="0"/>
              <a:t>Com este tipo de algoritmo é possível classificar se uma foto contém um gato ou um cachorro, se o e-mail é spam ou não, etc.</a:t>
            </a:r>
          </a:p>
          <a:p>
            <a:r>
              <a:rPr lang="pt-BR" dirty="0"/>
              <a:t>Quando envolve apenas </a:t>
            </a:r>
            <a:r>
              <a:rPr lang="pt-BR" b="1" dirty="0"/>
              <a:t>duas opções </a:t>
            </a:r>
            <a:r>
              <a:rPr lang="pt-BR" dirty="0"/>
              <a:t>chamamos de classificação </a:t>
            </a:r>
            <a:r>
              <a:rPr lang="pt-BR" b="1" dirty="0"/>
              <a:t>binária</a:t>
            </a:r>
            <a:r>
              <a:rPr lang="pt-BR" dirty="0"/>
              <a:t>, quando envolve </a:t>
            </a:r>
            <a:r>
              <a:rPr lang="pt-BR" b="1" dirty="0"/>
              <a:t>mais de duas</a:t>
            </a:r>
            <a:r>
              <a:rPr lang="pt-BR" dirty="0"/>
              <a:t> chamamos de classificação</a:t>
            </a:r>
            <a:r>
              <a:rPr lang="pt-BR" b="1" dirty="0"/>
              <a:t> </a:t>
            </a:r>
            <a:r>
              <a:rPr lang="pt-BR" b="1" dirty="0" err="1"/>
              <a:t>multiclasse</a:t>
            </a:r>
            <a:r>
              <a:rPr lang="pt-BR" dirty="0"/>
              <a:t>.</a:t>
            </a:r>
          </a:p>
          <a:p>
            <a:r>
              <a:rPr lang="pt-BR" dirty="0"/>
              <a:t>O resultado do algoritmo de classificação pode ser um vetor de probabilidades entre 0 e 1, indicando a </a:t>
            </a:r>
            <a:r>
              <a:rPr lang="pt-BR" b="1" dirty="0"/>
              <a:t>probabilidade</a:t>
            </a:r>
            <a:r>
              <a:rPr lang="pt-BR" dirty="0"/>
              <a:t> da observação pertencer a cada classe.</a:t>
            </a:r>
          </a:p>
          <a:p>
            <a:pPr marL="0" indent="0">
              <a:buNone/>
            </a:pPr>
            <a:endParaRPr lang="pt-BR" dirty="0"/>
          </a:p>
          <a:p>
            <a:pPr marL="0" indent="0">
              <a:buNone/>
            </a:pPr>
            <a:endParaRPr lang="en-US" dirty="0"/>
          </a:p>
        </p:txBody>
      </p:sp>
      <p:sp>
        <p:nvSpPr>
          <p:cNvPr id="5" name="Espaço Reservado para Número de Slide 4"/>
          <p:cNvSpPr>
            <a:spLocks noGrp="1"/>
          </p:cNvSpPr>
          <p:nvPr>
            <p:ph type="sldNum" sz="quarter" idx="12"/>
          </p:nvPr>
        </p:nvSpPr>
        <p:spPr/>
        <p:txBody>
          <a:bodyPr/>
          <a:lstStyle/>
          <a:p>
            <a:fld id="{4898AEC0-503E-4FA4-859C-D0F72D6E3F79}" type="slidenum">
              <a:rPr lang="de-DE" smtClean="0"/>
              <a:pPr/>
              <a:t>40</a:t>
            </a:fld>
            <a:endParaRPr lang="de-DE"/>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34837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Tipos de algoritmos de </a:t>
            </a:r>
            <a:r>
              <a:rPr lang="en-US" dirty="0" err="1"/>
              <a:t>classificação</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Binário (0 ou 1). </a:t>
            </a:r>
            <a:r>
              <a:rPr lang="pt-BR" dirty="0" err="1"/>
              <a:t>Ex</a:t>
            </a:r>
            <a:r>
              <a:rPr lang="pt-BR" dirty="0"/>
              <a:t>: spam ou não, é gato ou não, presença ou ausência.</a:t>
            </a:r>
          </a:p>
          <a:p>
            <a:r>
              <a:rPr lang="pt-BR" dirty="0" err="1"/>
              <a:t>Multiclasse</a:t>
            </a:r>
            <a:r>
              <a:rPr lang="pt-BR" dirty="0"/>
              <a:t> (1, 2, 3, 4...). </a:t>
            </a:r>
            <a:r>
              <a:rPr lang="pt-BR" dirty="0" err="1"/>
              <a:t>Ex</a:t>
            </a:r>
            <a:r>
              <a:rPr lang="pt-BR" dirty="0"/>
              <a:t>: gato, cachorro ou papagaio. </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72" y="2200448"/>
            <a:ext cx="5834007" cy="2880991"/>
          </a:xfrm>
          <a:prstGeom prst="rect">
            <a:avLst/>
          </a:prstGeom>
        </p:spPr>
      </p:pic>
      <p:sp>
        <p:nvSpPr>
          <p:cNvPr id="7" name="Espaço Reservado para Número de Slide 6"/>
          <p:cNvSpPr>
            <a:spLocks noGrp="1"/>
          </p:cNvSpPr>
          <p:nvPr>
            <p:ph type="sldNum" sz="quarter" idx="12"/>
          </p:nvPr>
        </p:nvSpPr>
        <p:spPr/>
        <p:txBody>
          <a:bodyPr/>
          <a:lstStyle/>
          <a:p>
            <a:fld id="{4898AEC0-503E-4FA4-859C-D0F72D6E3F79}" type="slidenum">
              <a:rPr lang="de-DE" smtClean="0"/>
              <a:pPr/>
              <a:t>41</a:t>
            </a:fld>
            <a:endParaRPr lang="de-DE"/>
          </a:p>
        </p:txBody>
      </p:sp>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439945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42</a:t>
            </a:fld>
            <a:endParaRPr lang="en-US"/>
          </a:p>
        </p:txBody>
      </p:sp>
      <p:sp>
        <p:nvSpPr>
          <p:cNvPr id="2" name="Título 1"/>
          <p:cNvSpPr>
            <a:spLocks noGrp="1"/>
          </p:cNvSpPr>
          <p:nvPr>
            <p:ph type="title"/>
          </p:nvPr>
        </p:nvSpPr>
        <p:spPr/>
        <p:txBody>
          <a:bodyPr>
            <a:normAutofit/>
          </a:bodyPr>
          <a:lstStyle/>
          <a:p>
            <a:r>
              <a:rPr lang="en-US" dirty="0"/>
              <a:t>Tipos de algoritmos de </a:t>
            </a:r>
            <a:r>
              <a:rPr lang="en-US" dirty="0" err="1"/>
              <a:t>classificação</a:t>
            </a:r>
            <a:r>
              <a:rPr lang="en-US" dirty="0"/>
              <a:t> – One-vs-All</a:t>
            </a:r>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A maioria dos algoritmos são aplicáveis para ambos os casos, entretanto a natureza de alguns algoritmos é binária, sendo necessário a aplicação de métodos alternativos como o </a:t>
            </a:r>
            <a:r>
              <a:rPr lang="pt-BR" b="1" dirty="0" err="1"/>
              <a:t>one-vs-all</a:t>
            </a:r>
            <a:r>
              <a:rPr lang="pt-BR" dirty="0"/>
              <a:t>. </a:t>
            </a:r>
          </a:p>
          <a:p>
            <a:r>
              <a:rPr lang="pt-BR" dirty="0" err="1"/>
              <a:t>Obs</a:t>
            </a:r>
            <a:r>
              <a:rPr lang="pt-BR" dirty="0"/>
              <a:t>: As bibliotecas se encarregam de fazer estes métodos implicitamente. </a:t>
            </a:r>
            <a:endParaRPr lang="en-US"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141" y="2382261"/>
            <a:ext cx="4610706" cy="2884985"/>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33698" y="4488084"/>
            <a:ext cx="1876302" cy="779162"/>
          </a:xfrm>
          <a:prstGeom prst="rect">
            <a:avLst/>
          </a:prstGeom>
        </p:spPr>
      </p:pic>
    </p:spTree>
    <p:extLst>
      <p:ext uri="{BB962C8B-B14F-4D97-AF65-F5344CB8AC3E}">
        <p14:creationId xmlns:p14="http://schemas.microsoft.com/office/powerpoint/2010/main" val="3852554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Algoritmos de </a:t>
            </a:r>
            <a:r>
              <a:rPr lang="en-US" dirty="0" err="1"/>
              <a:t>classificação</a:t>
            </a:r>
            <a:r>
              <a:rPr lang="en-US" dirty="0"/>
              <a:t> - </a:t>
            </a:r>
            <a:r>
              <a:rPr lang="en-US" dirty="0" err="1"/>
              <a:t>utilizações</a:t>
            </a:r>
            <a:endParaRPr lang="en-US" dirty="0"/>
          </a:p>
        </p:txBody>
      </p:sp>
      <p:sp>
        <p:nvSpPr>
          <p:cNvPr id="4" name="Espaço Reservado para Texto 3"/>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err="1"/>
              <a:t>Logistic</a:t>
            </a:r>
            <a:r>
              <a:rPr lang="pt-BR" dirty="0"/>
              <a:t> </a:t>
            </a:r>
            <a:r>
              <a:rPr lang="pt-BR" dirty="0" err="1"/>
              <a:t>Regression</a:t>
            </a:r>
            <a:endParaRPr lang="pt-BR" dirty="0"/>
          </a:p>
          <a:p>
            <a:r>
              <a:rPr lang="pt-BR" dirty="0"/>
              <a:t>K-</a:t>
            </a:r>
            <a:r>
              <a:rPr lang="pt-BR" dirty="0" err="1"/>
              <a:t>Nearest</a:t>
            </a:r>
            <a:r>
              <a:rPr lang="pt-BR" dirty="0"/>
              <a:t> </a:t>
            </a:r>
            <a:r>
              <a:rPr lang="pt-BR" dirty="0" err="1"/>
              <a:t>Neighbour</a:t>
            </a:r>
            <a:r>
              <a:rPr lang="pt-BR" dirty="0"/>
              <a:t> (KNN)</a:t>
            </a:r>
          </a:p>
          <a:p>
            <a:r>
              <a:rPr lang="pt-BR" dirty="0" err="1"/>
              <a:t>Decision</a:t>
            </a:r>
            <a:r>
              <a:rPr lang="pt-BR" dirty="0"/>
              <a:t> </a:t>
            </a:r>
            <a:r>
              <a:rPr lang="pt-BR" dirty="0" err="1"/>
              <a:t>Tree</a:t>
            </a:r>
            <a:r>
              <a:rPr lang="pt-BR" dirty="0"/>
              <a:t> (e outros algoritmos de árvore)</a:t>
            </a:r>
          </a:p>
          <a:p>
            <a:r>
              <a:rPr lang="pt-BR" dirty="0" err="1"/>
              <a:t>Support</a:t>
            </a:r>
            <a:r>
              <a:rPr lang="pt-BR" dirty="0"/>
              <a:t> Vector </a:t>
            </a:r>
            <a:r>
              <a:rPr lang="pt-BR" dirty="0" err="1"/>
              <a:t>Machine</a:t>
            </a:r>
            <a:r>
              <a:rPr lang="pt-BR" dirty="0"/>
              <a:t> (SVM)</a:t>
            </a:r>
          </a:p>
          <a:p>
            <a:r>
              <a:rPr lang="pt-BR" dirty="0"/>
              <a:t>Neural Networks</a:t>
            </a:r>
          </a:p>
          <a:p>
            <a:endParaRPr lang="en-US" dirty="0"/>
          </a:p>
        </p:txBody>
      </p:sp>
      <p:sp>
        <p:nvSpPr>
          <p:cNvPr id="5" name="Espaço Reservado para Número de Slide 4"/>
          <p:cNvSpPr>
            <a:spLocks noGrp="1"/>
          </p:cNvSpPr>
          <p:nvPr>
            <p:ph type="sldNum" sz="quarter" idx="12"/>
          </p:nvPr>
        </p:nvSpPr>
        <p:spPr/>
        <p:txBody>
          <a:bodyPr/>
          <a:lstStyle/>
          <a:p>
            <a:fld id="{4898AEC0-503E-4FA4-859C-D0F72D6E3F79}" type="slidenum">
              <a:rPr lang="de-DE" smtClean="0"/>
              <a:pPr/>
              <a:t>43</a:t>
            </a:fld>
            <a:endParaRPr lang="de-DE"/>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237601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44</a:t>
            </a:fld>
            <a:endParaRPr lang="en-US"/>
          </a:p>
        </p:txBody>
      </p:sp>
      <p:sp>
        <p:nvSpPr>
          <p:cNvPr id="2" name="Título 1"/>
          <p:cNvSpPr>
            <a:spLocks noGrp="1"/>
          </p:cNvSpPr>
          <p:nvPr>
            <p:ph type="title"/>
          </p:nvPr>
        </p:nvSpPr>
        <p:spPr/>
        <p:txBody>
          <a:bodyPr/>
          <a:lstStyle/>
          <a:p>
            <a:r>
              <a:rPr lang="pt-BR" dirty="0" err="1"/>
              <a:t>Logistic</a:t>
            </a:r>
            <a:r>
              <a:rPr lang="pt-BR" dirty="0"/>
              <a:t> </a:t>
            </a:r>
            <a:r>
              <a:rPr lang="pt-BR" dirty="0" err="1"/>
              <a:t>Regression</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Enquanto na Regressão Linear temos uma variável resposta contínua, na </a:t>
            </a:r>
            <a:r>
              <a:rPr lang="pt-BR" b="1" dirty="0"/>
              <a:t>Regressão Logística </a:t>
            </a:r>
            <a:r>
              <a:rPr lang="pt-BR" dirty="0"/>
              <a:t>nossa variável resposta é </a:t>
            </a:r>
            <a:r>
              <a:rPr lang="pt-BR" b="1" dirty="0"/>
              <a:t>binária</a:t>
            </a:r>
            <a:r>
              <a:rPr lang="pt-BR" dirty="0"/>
              <a:t>, 0 ou 1, sim ou não (Não é usado para </a:t>
            </a:r>
            <a:r>
              <a:rPr lang="pt-BR" dirty="0" err="1"/>
              <a:t>multiclasses</a:t>
            </a:r>
            <a:r>
              <a:rPr lang="pt-BR" dirty="0"/>
              <a:t>).</a:t>
            </a:r>
          </a:p>
          <a:p>
            <a:r>
              <a:rPr lang="pt-BR" dirty="0"/>
              <a:t>Ao plotar a relação entre X e y, não é possível implementar uma reta para predizer os valores.</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589" y="2487982"/>
            <a:ext cx="6474022" cy="2868662"/>
          </a:xfrm>
          <a:prstGeom prst="rect">
            <a:avLst/>
          </a:prstGeom>
        </p:spPr>
      </p:pic>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77140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45</a:t>
            </a:fld>
            <a:endParaRPr lang="en-US"/>
          </a:p>
        </p:txBody>
      </p:sp>
      <p:sp>
        <p:nvSpPr>
          <p:cNvPr id="2" name="Título 1"/>
          <p:cNvSpPr>
            <a:spLocks noGrp="1"/>
          </p:cNvSpPr>
          <p:nvPr>
            <p:ph type="title"/>
          </p:nvPr>
        </p:nvSpPr>
        <p:spPr/>
        <p:txBody>
          <a:bodyPr/>
          <a:lstStyle/>
          <a:p>
            <a:r>
              <a:rPr lang="pt-BR" dirty="0" err="1"/>
              <a:t>Logistic</a:t>
            </a:r>
            <a:r>
              <a:rPr lang="pt-BR" dirty="0"/>
              <a:t> </a:t>
            </a:r>
            <a:r>
              <a:rPr lang="pt-BR" dirty="0" err="1"/>
              <a:t>Regression</a:t>
            </a:r>
            <a:r>
              <a:rPr lang="pt-BR" dirty="0"/>
              <a:t> - </a:t>
            </a:r>
            <a:r>
              <a:rPr lang="pt-BR" dirty="0" err="1"/>
              <a:t>Sigmoid</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pic>
        <p:nvPicPr>
          <p:cNvPr id="5" name="Espaço Reservado para Conteúdo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98809" y="2260304"/>
            <a:ext cx="6625527" cy="3545692"/>
          </a:xfrm>
        </p:spPr>
      </p:pic>
      <p:sp>
        <p:nvSpPr>
          <p:cNvPr id="9" name="Espaço Reservado para Conteúdo 2"/>
          <p:cNvSpPr txBox="1">
            <a:spLocks/>
          </p:cNvSpPr>
          <p:nvPr/>
        </p:nvSpPr>
        <p:spPr>
          <a:xfrm>
            <a:off x="259200" y="1296000"/>
            <a:ext cx="10450800" cy="4168800"/>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dirty="0"/>
              <a:t>Utilizamos uma função chamada </a:t>
            </a:r>
            <a:r>
              <a:rPr lang="pt-BR" dirty="0" err="1"/>
              <a:t>sigmoid</a:t>
            </a:r>
            <a:r>
              <a:rPr lang="pt-BR" dirty="0"/>
              <a:t> aplicada a função linear, transformando-o resultado em forma de “S” e sendo capaz de fornecer uma previsão sempre entre 0 e 1, de forma que possamos interpretar seus resultados como uma probabilidade válida. </a:t>
            </a:r>
            <a:endParaRPr lang="en-US" dirty="0"/>
          </a:p>
        </p:txBody>
      </p:sp>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225921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46</a:t>
            </a:fld>
            <a:endParaRPr lang="en-US"/>
          </a:p>
        </p:txBody>
      </p:sp>
      <p:sp>
        <p:nvSpPr>
          <p:cNvPr id="2" name="Título 1"/>
          <p:cNvSpPr>
            <a:spLocks noGrp="1"/>
          </p:cNvSpPr>
          <p:nvPr>
            <p:ph type="title"/>
          </p:nvPr>
        </p:nvSpPr>
        <p:spPr/>
        <p:txBody>
          <a:bodyPr/>
          <a:lstStyle/>
          <a:p>
            <a:r>
              <a:rPr lang="pt-BR" dirty="0" err="1"/>
              <a:t>Decision</a:t>
            </a:r>
            <a:r>
              <a:rPr lang="pt-BR" dirty="0"/>
              <a:t> </a:t>
            </a:r>
            <a:r>
              <a:rPr lang="pt-BR" dirty="0" err="1"/>
              <a:t>Boundary</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A fronteira de decisão é o “linha” definida pela função de classificação e separa as áreas onde y muda de valor. Este é um conceito que será aplicado ao resultado de todos os algoritmos de classificação.</a:t>
            </a:r>
          </a:p>
          <a:p>
            <a:r>
              <a:rPr lang="pt-BR" dirty="0"/>
              <a:t>Quanto mais perto da linha mais incerto é a real classificação do elemento, quanto mais longe mais certo será a classificação.</a:t>
            </a:r>
            <a:endParaRPr lang="en-US" dirty="0"/>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561" y="2567252"/>
            <a:ext cx="4592261" cy="3040331"/>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414324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47</a:t>
            </a:fld>
            <a:endParaRPr lang="en-US"/>
          </a:p>
        </p:txBody>
      </p:sp>
      <p:sp>
        <p:nvSpPr>
          <p:cNvPr id="2" name="Título 1"/>
          <p:cNvSpPr>
            <a:spLocks noGrp="1"/>
          </p:cNvSpPr>
          <p:nvPr>
            <p:ph type="title"/>
          </p:nvPr>
        </p:nvSpPr>
        <p:spPr/>
        <p:txBody>
          <a:bodyPr/>
          <a:lstStyle/>
          <a:p>
            <a:r>
              <a:rPr lang="pt-BR" dirty="0"/>
              <a:t>K-</a:t>
            </a:r>
            <a:r>
              <a:rPr lang="pt-BR" dirty="0" err="1"/>
              <a:t>Nearest</a:t>
            </a:r>
            <a:r>
              <a:rPr lang="pt-BR" dirty="0"/>
              <a:t> </a:t>
            </a:r>
            <a:r>
              <a:rPr lang="pt-BR" dirty="0" err="1"/>
              <a:t>Neighbour</a:t>
            </a:r>
            <a:r>
              <a:rPr lang="pt-BR" dirty="0"/>
              <a:t> (KNN)</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pic>
        <p:nvPicPr>
          <p:cNvPr id="8" name="Espaço Reservado para Conteúdo 7"/>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959100" y="2686704"/>
            <a:ext cx="4299611" cy="3224709"/>
          </a:xfrm>
        </p:spPr>
      </p:pic>
      <p:sp>
        <p:nvSpPr>
          <p:cNvPr id="5" name="Espaço Reservado para Conteúdo 2"/>
          <p:cNvSpPr txBox="1">
            <a:spLocks/>
          </p:cNvSpPr>
          <p:nvPr/>
        </p:nvSpPr>
        <p:spPr>
          <a:xfrm>
            <a:off x="259200" y="1296000"/>
            <a:ext cx="10450800" cy="4168800"/>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dirty="0"/>
              <a:t>É o tipo de modelo de classificação mais simples e intuitivo. Ao usar os dados de treinamento como base, é possível rotular um dado novo obtendo a maioria dos rótulos nos K-vizinhos mais próximos.</a:t>
            </a:r>
          </a:p>
          <a:p>
            <a:pPr fontAlgn="auto">
              <a:spcAft>
                <a:spcPts val="0"/>
              </a:spcAft>
            </a:pPr>
            <a:r>
              <a:rPr lang="pt-BR" dirty="0"/>
              <a:t>Devido a natureza do algoritmo, é possível obter diferentes rótulos e resultados dependendo do K escolhido. Deve-se verificar a partir das métricas e das taxas de erro qual o melhor valor para K. </a:t>
            </a:r>
            <a:endParaRPr lang="en-US" dirty="0"/>
          </a:p>
        </p:txBody>
      </p:sp>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265786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48</a:t>
            </a:fld>
            <a:endParaRPr lang="en-US"/>
          </a:p>
        </p:txBody>
      </p:sp>
      <p:sp>
        <p:nvSpPr>
          <p:cNvPr id="2" name="Título 1"/>
          <p:cNvSpPr>
            <a:spLocks noGrp="1"/>
          </p:cNvSpPr>
          <p:nvPr>
            <p:ph type="title"/>
          </p:nvPr>
        </p:nvSpPr>
        <p:spPr/>
        <p:txBody>
          <a:bodyPr/>
          <a:lstStyle/>
          <a:p>
            <a:r>
              <a:rPr lang="pt-BR" dirty="0"/>
              <a:t>Support Vector </a:t>
            </a:r>
            <a:r>
              <a:rPr lang="pt-BR" dirty="0" err="1"/>
              <a:t>Machine</a:t>
            </a:r>
            <a:r>
              <a:rPr lang="pt-BR" dirty="0"/>
              <a:t> (SVM)</a:t>
            </a:r>
            <a:endParaRPr lang="en-US" dirty="0"/>
          </a:p>
        </p:txBody>
      </p:sp>
      <p:sp>
        <p:nvSpPr>
          <p:cNvPr id="3" name="Espaço Reservado para Texto 2"/>
          <p:cNvSpPr>
            <a:spLocks noGrp="1"/>
          </p:cNvSpPr>
          <p:nvPr>
            <p:ph type="body" sz="quarter" idx="15"/>
          </p:nvPr>
        </p:nvSpPr>
        <p:spPr/>
        <p:txBody>
          <a:bodyPr/>
          <a:lstStyle/>
          <a:p>
            <a:r>
              <a:rPr lang="pt-BR" dirty="0"/>
              <a:t>Aprendizagem Supervisionada</a:t>
            </a:r>
          </a:p>
        </p:txBody>
      </p:sp>
      <p:pic>
        <p:nvPicPr>
          <p:cNvPr id="5" name="Espaço Reservado para Conteúdo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256775" y="2315212"/>
            <a:ext cx="4545050" cy="3408788"/>
          </a:xfrm>
        </p:spPr>
      </p:pic>
      <p:sp>
        <p:nvSpPr>
          <p:cNvPr id="6" name="Espaço Reservado para Conteúdo 2"/>
          <p:cNvSpPr txBox="1">
            <a:spLocks/>
          </p:cNvSpPr>
          <p:nvPr/>
        </p:nvSpPr>
        <p:spPr>
          <a:xfrm>
            <a:off x="259200" y="1296000"/>
            <a:ext cx="10450800" cy="4168800"/>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dirty="0"/>
              <a:t>O </a:t>
            </a:r>
            <a:r>
              <a:rPr lang="pt-BR" b="1" dirty="0"/>
              <a:t>SVM </a:t>
            </a:r>
            <a:r>
              <a:rPr lang="pt-BR" dirty="0"/>
              <a:t>é um algoritmo que busca uma linha de separação entre duas classes distintas analisando os dois pontos, um de cada grupo, mais próximos da outra classe. Isto é, o </a:t>
            </a:r>
            <a:r>
              <a:rPr lang="pt-BR" b="1" dirty="0"/>
              <a:t>SVM </a:t>
            </a:r>
            <a:r>
              <a:rPr lang="pt-BR" dirty="0"/>
              <a:t>escolhe a reta — também chamada de </a:t>
            </a:r>
            <a:r>
              <a:rPr lang="pt-BR" b="1" dirty="0"/>
              <a:t>hiperplano</a:t>
            </a:r>
            <a:r>
              <a:rPr lang="pt-BR" dirty="0"/>
              <a:t> em maiores dimensões— entre dois grupos que se distancia mais de cada um, visando maximizar a </a:t>
            </a:r>
            <a:r>
              <a:rPr lang="pt-BR" b="1" dirty="0"/>
              <a:t>margem</a:t>
            </a:r>
            <a:r>
              <a:rPr lang="pt-BR" dirty="0"/>
              <a:t> de separação.</a:t>
            </a:r>
          </a:p>
          <a:p>
            <a:pPr fontAlgn="auto">
              <a:spcAft>
                <a:spcPts val="0"/>
              </a:spcAft>
            </a:pPr>
            <a:r>
              <a:rPr lang="pt-BR" dirty="0"/>
              <a:t>Ele é dado por 3 pontos, dois que definem a direção</a:t>
            </a:r>
          </a:p>
          <a:p>
            <a:pPr marL="0" indent="0" fontAlgn="auto">
              <a:spcAft>
                <a:spcPts val="0"/>
              </a:spcAft>
              <a:buNone/>
            </a:pPr>
            <a:r>
              <a:rPr lang="pt-BR" dirty="0"/>
              <a:t>e um que define a posição.</a:t>
            </a:r>
          </a:p>
          <a:p>
            <a:pPr marL="0" indent="0" fontAlgn="auto">
              <a:spcAft>
                <a:spcPts val="0"/>
              </a:spcAft>
              <a:buNone/>
            </a:pPr>
            <a:r>
              <a:rPr lang="pt-BR" dirty="0"/>
              <a:t>SVM é dado por cálculos pesados. </a:t>
            </a:r>
            <a:endParaRPr lang="en-US" dirty="0"/>
          </a:p>
        </p:txBody>
      </p:sp>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16350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49</a:t>
            </a:fld>
            <a:endParaRPr lang="en-US"/>
          </a:p>
        </p:txBody>
      </p:sp>
      <p:sp>
        <p:nvSpPr>
          <p:cNvPr id="2" name="Título 1"/>
          <p:cNvSpPr>
            <a:spLocks noGrp="1"/>
          </p:cNvSpPr>
          <p:nvPr>
            <p:ph type="title"/>
          </p:nvPr>
        </p:nvSpPr>
        <p:spPr/>
        <p:txBody>
          <a:bodyPr/>
          <a:lstStyle/>
          <a:p>
            <a:r>
              <a:rPr lang="pt-BR" dirty="0"/>
              <a:t>Linearidade x Não-Linearidade</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Existem problemas em que uma função linear não é o suficiente para separar os dados, prejudicando o uso de algoritmos lineares. </a:t>
            </a:r>
          </a:p>
          <a:p>
            <a:r>
              <a:rPr lang="pt-BR" dirty="0"/>
              <a:t>O algoritmo SVM possui alguns artifícios para lidar com este tipo de situação, utilizando </a:t>
            </a:r>
            <a:r>
              <a:rPr lang="pt-BR" b="1" dirty="0"/>
              <a:t>truque de </a:t>
            </a:r>
            <a:r>
              <a:rPr lang="pt-BR" b="1" dirty="0" err="1"/>
              <a:t>kernels</a:t>
            </a:r>
            <a:r>
              <a:rPr lang="pt-BR" dirty="0"/>
              <a:t> incrementa o número de dimensões do espaço trabalhado e possibilita a divisão dos dados por meios lineares.</a:t>
            </a:r>
          </a:p>
        </p:txBody>
      </p:sp>
      <p:pic>
        <p:nvPicPr>
          <p:cNvPr id="5" name="Espaço Reservado para Conteúdo 4"/>
          <p:cNvPicPr>
            <a:picLocks noChangeAspect="1"/>
          </p:cNvPicPr>
          <p:nvPr/>
        </p:nvPicPr>
        <p:blipFill rotWithShape="1">
          <a:blip r:embed="rId2">
            <a:extLst>
              <a:ext uri="{28A0092B-C50C-407E-A947-70E740481C1C}">
                <a14:useLocalDpi xmlns:a14="http://schemas.microsoft.com/office/drawing/2010/main" val="0"/>
              </a:ext>
            </a:extLst>
          </a:blip>
          <a:srcRect t="18898"/>
          <a:stretch/>
        </p:blipFill>
        <p:spPr>
          <a:xfrm>
            <a:off x="2460369" y="2962009"/>
            <a:ext cx="5931016" cy="2502791"/>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88791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845471" y="1168524"/>
            <a:ext cx="7278258" cy="4228791"/>
          </a:xfrm>
          <a:prstGeom prst="rect">
            <a:avLst/>
          </a:prstGeom>
        </p:spPr>
      </p:pic>
      <p:cxnSp>
        <p:nvCxnSpPr>
          <p:cNvPr id="20" name="Conector de Seta Reta 19"/>
          <p:cNvCxnSpPr/>
          <p:nvPr/>
        </p:nvCxnSpPr>
        <p:spPr>
          <a:xfrm flipH="1">
            <a:off x="6400800" y="2776527"/>
            <a:ext cx="1709291" cy="177437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title"/>
          </p:nvPr>
        </p:nvSpPr>
        <p:spPr/>
        <p:txBody>
          <a:bodyPr/>
          <a:lstStyle/>
          <a:p>
            <a:r>
              <a:rPr lang="pt-BR" dirty="0"/>
              <a:t>Fluxo de aprendizagem supervisionada</a:t>
            </a:r>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6" name="Espaço Reservado para Número de Slide 5"/>
          <p:cNvSpPr>
            <a:spLocks noGrp="1"/>
          </p:cNvSpPr>
          <p:nvPr>
            <p:ph type="sldNum" sz="quarter" idx="12"/>
          </p:nvPr>
        </p:nvSpPr>
        <p:spPr/>
        <p:txBody>
          <a:bodyPr/>
          <a:lstStyle/>
          <a:p>
            <a:fld id="{4898AEC0-503E-4FA4-859C-D0F72D6E3F79}" type="slidenum">
              <a:rPr lang="de-DE" smtClean="0"/>
              <a:pPr/>
              <a:t>5</a:t>
            </a:fld>
            <a:endParaRPr lang="de-DE"/>
          </a:p>
        </p:txBody>
      </p:sp>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452286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50</a:t>
            </a:fld>
            <a:endParaRPr lang="en-US"/>
          </a:p>
        </p:txBody>
      </p:sp>
      <p:sp>
        <p:nvSpPr>
          <p:cNvPr id="2" name="Título 1"/>
          <p:cNvSpPr>
            <a:spLocks noGrp="1"/>
          </p:cNvSpPr>
          <p:nvPr>
            <p:ph type="title"/>
          </p:nvPr>
        </p:nvSpPr>
        <p:spPr/>
        <p:txBody>
          <a:bodyPr/>
          <a:lstStyle/>
          <a:p>
            <a:r>
              <a:rPr lang="pt-BR" dirty="0" err="1"/>
              <a:t>Kernel</a:t>
            </a:r>
            <a:r>
              <a:rPr lang="pt-BR" dirty="0"/>
              <a:t> </a:t>
            </a:r>
            <a:r>
              <a:rPr lang="pt-BR" dirty="0" err="1"/>
              <a:t>Trick</a:t>
            </a:r>
            <a:endParaRPr lang="en-US" dirty="0"/>
          </a:p>
        </p:txBody>
      </p:sp>
      <p:sp>
        <p:nvSpPr>
          <p:cNvPr id="3" name="Espaço Reservado para Texto 2"/>
          <p:cNvSpPr>
            <a:spLocks noGrp="1"/>
          </p:cNvSpPr>
          <p:nvPr>
            <p:ph type="body" sz="quarter" idx="15"/>
          </p:nvPr>
        </p:nvSpPr>
        <p:spPr/>
        <p:txBody>
          <a:bodyPr/>
          <a:lstStyle/>
          <a:p>
            <a:r>
              <a:rPr lang="pt-BR" dirty="0"/>
              <a:t>Aprendizagem Supervisionada</a:t>
            </a:r>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131" y="1187717"/>
            <a:ext cx="9202938" cy="3984331"/>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548765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51</a:t>
            </a:fld>
            <a:endParaRPr lang="en-US"/>
          </a:p>
        </p:txBody>
      </p:sp>
      <p:sp>
        <p:nvSpPr>
          <p:cNvPr id="2" name="Título 1"/>
          <p:cNvSpPr>
            <a:spLocks noGrp="1"/>
          </p:cNvSpPr>
          <p:nvPr>
            <p:ph type="title"/>
          </p:nvPr>
        </p:nvSpPr>
        <p:spPr/>
        <p:txBody>
          <a:bodyPr/>
          <a:lstStyle/>
          <a:p>
            <a:r>
              <a:rPr lang="pt-BR" dirty="0"/>
              <a:t>Escolha do algoritmo</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Existem diversos elementos a serem avaliados para a escolha de qual classificador utilizar ou definir qual apresenta o melhor resultado.</a:t>
            </a:r>
          </a:p>
          <a:p>
            <a:pPr marL="0" indent="0">
              <a:buNone/>
            </a:pPr>
            <a:endParaRPr lang="pt-BR" dirty="0"/>
          </a:p>
          <a:p>
            <a:pPr marL="342900" indent="-342900">
              <a:buAutoNum type="arabicPeriod"/>
            </a:pPr>
            <a:r>
              <a:rPr lang="pt-BR" dirty="0"/>
              <a:t>Acurácia;</a:t>
            </a:r>
          </a:p>
          <a:p>
            <a:pPr marL="342900" indent="-342900">
              <a:buAutoNum type="arabicPeriod"/>
            </a:pPr>
            <a:r>
              <a:rPr lang="pt-BR" dirty="0"/>
              <a:t>Matriz confusão;</a:t>
            </a:r>
          </a:p>
          <a:p>
            <a:pPr marL="342900" indent="-342900">
              <a:buAutoNum type="arabicPeriod"/>
            </a:pPr>
            <a:r>
              <a:rPr lang="pt-BR" dirty="0"/>
              <a:t>Precisão x Recall;</a:t>
            </a:r>
          </a:p>
          <a:p>
            <a:pPr marL="0" indent="0">
              <a:buNone/>
            </a:pPr>
            <a:r>
              <a:rPr lang="pt-BR" dirty="0"/>
              <a:t>3.  ROC curve e AUC score;</a:t>
            </a:r>
          </a:p>
          <a:p>
            <a:pPr marL="0" indent="0">
              <a:buNone/>
            </a:pPr>
            <a:r>
              <a:rPr lang="pt-BR" dirty="0"/>
              <a:t>4.  </a:t>
            </a:r>
            <a:r>
              <a:rPr lang="pt-BR" dirty="0" err="1"/>
              <a:t>Interpretabilidade</a:t>
            </a:r>
            <a:r>
              <a:rPr lang="pt-BR" dirty="0"/>
              <a:t> e custo computacional.</a:t>
            </a:r>
            <a:endParaRPr lang="en-US" dirty="0"/>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085101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52</a:t>
            </a:fld>
            <a:endParaRPr lang="en-US"/>
          </a:p>
        </p:txBody>
      </p:sp>
      <p:sp>
        <p:nvSpPr>
          <p:cNvPr id="2" name="Título 1"/>
          <p:cNvSpPr>
            <a:spLocks noGrp="1"/>
          </p:cNvSpPr>
          <p:nvPr>
            <p:ph type="title"/>
          </p:nvPr>
        </p:nvSpPr>
        <p:spPr/>
        <p:txBody>
          <a:bodyPr/>
          <a:lstStyle/>
          <a:p>
            <a:r>
              <a:rPr lang="pt-BR" dirty="0" err="1"/>
              <a:t>Interpretabilidade</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pic>
        <p:nvPicPr>
          <p:cNvPr id="5" name="Espaço Reservado para Conteúdo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81563" y="1509476"/>
            <a:ext cx="5538788" cy="3646488"/>
          </a:xfr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514699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53</a:t>
            </a:fld>
            <a:endParaRPr lang="en-US"/>
          </a:p>
        </p:txBody>
      </p:sp>
      <p:sp>
        <p:nvSpPr>
          <p:cNvPr id="2" name="Título 1"/>
          <p:cNvSpPr>
            <a:spLocks noGrp="1"/>
          </p:cNvSpPr>
          <p:nvPr>
            <p:ph type="title"/>
          </p:nvPr>
        </p:nvSpPr>
        <p:spPr/>
        <p:txBody>
          <a:bodyPr/>
          <a:lstStyle/>
          <a:p>
            <a:r>
              <a:rPr lang="pt-BR" dirty="0"/>
              <a:t>Exercício 5.5</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59487" y="1283110"/>
            <a:ext cx="10450513" cy="2859227"/>
          </a:xfrm>
        </p:spPr>
        <p:txBody>
          <a:bodyPr/>
          <a:lstStyle/>
          <a:p>
            <a:r>
              <a:rPr lang="en-US" sz="1600" dirty="0" err="1"/>
              <a:t>Abra</a:t>
            </a:r>
            <a:r>
              <a:rPr lang="en-US" sz="1600" dirty="0"/>
              <a:t> o </a:t>
            </a:r>
            <a:r>
              <a:rPr lang="en-US" sz="1600" dirty="0" err="1"/>
              <a:t>exercício</a:t>
            </a:r>
            <a:r>
              <a:rPr lang="en-US" sz="1600" dirty="0"/>
              <a:t> MultiClassClassification.py, </a:t>
            </a:r>
            <a:r>
              <a:rPr lang="en-US" sz="1600" dirty="0" err="1"/>
              <a:t>vamos</a:t>
            </a:r>
            <a:r>
              <a:rPr lang="en-US" sz="1600" dirty="0"/>
              <a:t> </a:t>
            </a:r>
            <a:r>
              <a:rPr lang="en-US" sz="1600" dirty="0" err="1"/>
              <a:t>testar</a:t>
            </a:r>
            <a:r>
              <a:rPr lang="en-US" sz="1600" dirty="0"/>
              <a:t> </a:t>
            </a:r>
            <a:r>
              <a:rPr lang="en-US" sz="1600" dirty="0" err="1"/>
              <a:t>os</a:t>
            </a:r>
            <a:r>
              <a:rPr lang="en-US" sz="1600" dirty="0"/>
              <a:t> </a:t>
            </a:r>
            <a:r>
              <a:rPr lang="en-US" sz="1600" dirty="0" err="1"/>
              <a:t>classificadores</a:t>
            </a:r>
            <a:r>
              <a:rPr lang="en-US" sz="1600" dirty="0"/>
              <a:t> </a:t>
            </a:r>
            <a:r>
              <a:rPr lang="en-US" sz="1600" dirty="0" err="1"/>
              <a:t>aprendidos</a:t>
            </a:r>
            <a:r>
              <a:rPr lang="en-US" sz="1600" dirty="0"/>
              <a:t> </a:t>
            </a:r>
            <a:r>
              <a:rPr lang="en-US" sz="1600" dirty="0" err="1"/>
              <a:t>anteriormente</a:t>
            </a:r>
            <a:r>
              <a:rPr lang="en-US" sz="1600" dirty="0"/>
              <a:t>.</a:t>
            </a:r>
          </a:p>
          <a:p>
            <a:r>
              <a:rPr lang="pt-BR" sz="1600" dirty="0"/>
              <a:t>Ao final da explicação teste o exercício com diferentes </a:t>
            </a:r>
            <a:r>
              <a:rPr lang="pt-BR" sz="1600" dirty="0" err="1"/>
              <a:t>features</a:t>
            </a:r>
            <a:r>
              <a:rPr lang="pt-BR" sz="1600" dirty="0"/>
              <a:t>. </a:t>
            </a:r>
          </a:p>
          <a:p>
            <a:r>
              <a:rPr lang="pt-BR" sz="1600" dirty="0"/>
              <a:t>Tempo estimado: 20 min. </a:t>
            </a:r>
            <a:endParaRPr lang="en-US" sz="1600" dirty="0"/>
          </a:p>
        </p:txBody>
      </p:sp>
      <p:pic>
        <p:nvPicPr>
          <p:cNvPr id="6" name="Imagem 5"/>
          <p:cNvPicPr>
            <a:picLocks noChangeAspect="1"/>
          </p:cNvPicPr>
          <p:nvPr/>
        </p:nvPicPr>
        <p:blipFill rotWithShape="1">
          <a:blip r:embed="rId2"/>
          <a:srcRect t="24006" r="27985" b="-67"/>
          <a:stretch/>
        </p:blipFill>
        <p:spPr>
          <a:xfrm>
            <a:off x="3361995" y="2146061"/>
            <a:ext cx="3510753" cy="3443748"/>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833973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Recomendações</a:t>
            </a:r>
            <a:endParaRPr lang="en-US" dirty="0"/>
          </a:p>
        </p:txBody>
      </p:sp>
      <p:sp>
        <p:nvSpPr>
          <p:cNvPr id="4" name="Espaço Reservado para Texto 3"/>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normAutofit/>
          </a:bodyPr>
          <a:lstStyle/>
          <a:p>
            <a:r>
              <a:rPr lang="pt-BR" dirty="0"/>
              <a:t>Cada algoritmo tem uma série de parâmetros únicos, e cada um destes parâmetros podem ser modificados e irão influenciar os resultados. Além de dominar os algoritmos, deve-se dominar as características únicas de cada tipo.</a:t>
            </a:r>
          </a:p>
          <a:p>
            <a:endParaRPr lang="pt-BR" dirty="0"/>
          </a:p>
          <a:p>
            <a:r>
              <a:rPr lang="pt-BR" dirty="0"/>
              <a:t>Comece sempre pelos modelos mais simples para validar a resolução do problema e só então prossiga para os métodos mais complexos.</a:t>
            </a:r>
          </a:p>
          <a:p>
            <a:endParaRPr lang="pt-BR" dirty="0"/>
          </a:p>
          <a:p>
            <a:r>
              <a:rPr lang="pt-BR" dirty="0"/>
              <a:t>As métricas devem ser analisadas sempre em conjunto, principalmente para conclusões sobre comparação de modelos. </a:t>
            </a:r>
          </a:p>
          <a:p>
            <a:pPr marL="0" indent="0">
              <a:buNone/>
            </a:pPr>
            <a:r>
              <a:rPr lang="pt-BR" dirty="0"/>
              <a:t> </a:t>
            </a:r>
            <a:endParaRPr lang="en-US" dirty="0"/>
          </a:p>
        </p:txBody>
      </p:sp>
      <p:sp>
        <p:nvSpPr>
          <p:cNvPr id="5" name="Espaço Reservado para Número de Slide 4"/>
          <p:cNvSpPr>
            <a:spLocks noGrp="1"/>
          </p:cNvSpPr>
          <p:nvPr>
            <p:ph type="sldNum" sz="quarter" idx="12"/>
          </p:nvPr>
        </p:nvSpPr>
        <p:spPr/>
        <p:txBody>
          <a:bodyPr/>
          <a:lstStyle/>
          <a:p>
            <a:fld id="{4898AEC0-503E-4FA4-859C-D0F72D6E3F79}" type="slidenum">
              <a:rPr lang="de-DE" smtClean="0"/>
              <a:pPr/>
              <a:t>54</a:t>
            </a:fld>
            <a:endParaRPr lang="de-DE"/>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763209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22"/>
          <p:cNvSpPr>
            <a:spLocks noGrp="1"/>
          </p:cNvSpPr>
          <p:nvPr>
            <p:ph type="title"/>
          </p:nvPr>
        </p:nvSpPr>
        <p:spPr/>
        <p:txBody>
          <a:bodyPr/>
          <a:lstStyle/>
          <a:p>
            <a:r>
              <a:rPr lang="pt-BR" dirty="0"/>
              <a:t>Fluxo de aprendizagem supervisionada</a:t>
            </a:r>
          </a:p>
        </p:txBody>
      </p:sp>
      <p:sp>
        <p:nvSpPr>
          <p:cNvPr id="24" name="Espaço Reservado para Texto 23"/>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normAutofit/>
          </a:bodyPr>
          <a:lstStyle/>
          <a:p>
            <a:r>
              <a:rPr lang="pt-BR" dirty="0"/>
              <a:t>Dados de entrada / Inputs / X: </a:t>
            </a:r>
            <a:r>
              <a:rPr lang="pt-BR" b="1" dirty="0"/>
              <a:t>Colunas</a:t>
            </a:r>
            <a:r>
              <a:rPr lang="pt-BR" dirty="0"/>
              <a:t> com características (</a:t>
            </a:r>
            <a:r>
              <a:rPr lang="pt-BR" dirty="0" err="1"/>
              <a:t>features</a:t>
            </a:r>
            <a:r>
              <a:rPr lang="pt-BR" dirty="0"/>
              <a:t>). </a:t>
            </a:r>
          </a:p>
          <a:p>
            <a:endParaRPr lang="pt-BR" dirty="0"/>
          </a:p>
          <a:p>
            <a:r>
              <a:rPr lang="pt-BR" dirty="0"/>
              <a:t>Dado de saída / Outputs / Y: Uma </a:t>
            </a:r>
            <a:r>
              <a:rPr lang="pt-BR" b="1" dirty="0"/>
              <a:t>coluna resposta </a:t>
            </a:r>
            <a:r>
              <a:rPr lang="pt-BR" dirty="0"/>
              <a:t>(</a:t>
            </a:r>
            <a:r>
              <a:rPr lang="pt-BR" dirty="0" err="1"/>
              <a:t>target</a:t>
            </a:r>
            <a:r>
              <a:rPr lang="pt-BR" dirty="0"/>
              <a:t>) ou</a:t>
            </a:r>
            <a:r>
              <a:rPr lang="pt-BR" b="1" dirty="0"/>
              <a:t> rótulo </a:t>
            </a:r>
            <a:r>
              <a:rPr lang="pt-BR" dirty="0"/>
              <a:t>(</a:t>
            </a:r>
            <a:r>
              <a:rPr lang="pt-BR" dirty="0" err="1"/>
              <a:t>label</a:t>
            </a:r>
            <a:r>
              <a:rPr lang="pt-BR" dirty="0"/>
              <a:t>).</a:t>
            </a:r>
          </a:p>
          <a:p>
            <a:endParaRPr lang="pt-BR" dirty="0"/>
          </a:p>
          <a:p>
            <a:r>
              <a:rPr lang="pt-BR" dirty="0"/>
              <a:t>Amostras / Exemplos / Linhas: Cada linha (</a:t>
            </a:r>
            <a:r>
              <a:rPr lang="pt-BR" dirty="0" err="1"/>
              <a:t>row</a:t>
            </a:r>
            <a:r>
              <a:rPr lang="pt-BR" dirty="0"/>
              <a:t>) é um exemplo/amostra com valores específicos para cada coluna e rótulo associado a </a:t>
            </a:r>
            <a:r>
              <a:rPr lang="pt-BR" b="1" dirty="0"/>
              <a:t>configuração de características presentes</a:t>
            </a:r>
            <a:r>
              <a:rPr lang="pt-BR" dirty="0"/>
              <a:t>.</a:t>
            </a:r>
          </a:p>
          <a:p>
            <a:pPr marL="0" indent="0">
              <a:buNone/>
            </a:pPr>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723" y="3322171"/>
            <a:ext cx="4650967" cy="2401829"/>
          </a:xfrm>
          <a:prstGeom prst="rect">
            <a:avLst/>
          </a:prstGeom>
        </p:spPr>
      </p:pic>
      <p:sp>
        <p:nvSpPr>
          <p:cNvPr id="25" name="Espaço Reservado para Número de Slide 24"/>
          <p:cNvSpPr>
            <a:spLocks noGrp="1"/>
          </p:cNvSpPr>
          <p:nvPr>
            <p:ph type="sldNum" sz="quarter" idx="12"/>
          </p:nvPr>
        </p:nvSpPr>
        <p:spPr/>
        <p:txBody>
          <a:bodyPr/>
          <a:lstStyle/>
          <a:p>
            <a:fld id="{4898AEC0-503E-4FA4-859C-D0F72D6E3F79}" type="slidenum">
              <a:rPr lang="de-DE" smtClean="0"/>
              <a:pPr/>
              <a:t>6</a:t>
            </a:fld>
            <a:endParaRPr lang="de-DE"/>
          </a:p>
        </p:txBody>
      </p:sp>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98977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1636183" y="1474586"/>
            <a:ext cx="7015372" cy="4178498"/>
            <a:chOff x="1266886" y="1571138"/>
            <a:chExt cx="7524817" cy="4481933"/>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331" y="1571138"/>
              <a:ext cx="7015372" cy="4161783"/>
            </a:xfrm>
            <a:prstGeom prst="rect">
              <a:avLst/>
            </a:prstGeom>
          </p:spPr>
        </p:pic>
        <p:sp>
          <p:nvSpPr>
            <p:cNvPr id="5" name="CaixaDeTexto 4"/>
            <p:cNvSpPr txBox="1"/>
            <p:nvPr/>
          </p:nvSpPr>
          <p:spPr>
            <a:xfrm>
              <a:off x="1266886" y="5780689"/>
              <a:ext cx="7524817" cy="272382"/>
            </a:xfrm>
            <a:prstGeom prst="rect">
              <a:avLst/>
            </a:prstGeom>
            <a:noFill/>
          </p:spPr>
          <p:txBody>
            <a:bodyPr wrap="none" rtlCol="0">
              <a:spAutoFit/>
            </a:bodyPr>
            <a:lstStyle/>
            <a:p>
              <a:r>
                <a:rPr lang="pt-BR" sz="1170" dirty="0"/>
                <a:t>Fonte: https://www.i2tutorials.com/wp-content/media/2019/09/Features-and-Labels-in-a-Dataset-i2tutorials.png</a:t>
              </a:r>
              <a:endParaRPr lang="en-US" sz="1170" dirty="0"/>
            </a:p>
          </p:txBody>
        </p:sp>
      </p:grpSp>
      <p:sp>
        <p:nvSpPr>
          <p:cNvPr id="8" name="CaixaDeTexto 7"/>
          <p:cNvSpPr txBox="1"/>
          <p:nvPr/>
        </p:nvSpPr>
        <p:spPr>
          <a:xfrm>
            <a:off x="712013" y="3527151"/>
            <a:ext cx="1274708" cy="369332"/>
          </a:xfrm>
          <a:prstGeom prst="rect">
            <a:avLst/>
          </a:prstGeom>
          <a:noFill/>
        </p:spPr>
        <p:txBody>
          <a:bodyPr wrap="none" rtlCol="0">
            <a:spAutoFit/>
          </a:bodyPr>
          <a:lstStyle/>
          <a:p>
            <a:r>
              <a:rPr lang="pt-BR" b="1" dirty="0"/>
              <a:t>Exemplos</a:t>
            </a:r>
            <a:endParaRPr lang="en-US" b="1" dirty="0"/>
          </a:p>
        </p:txBody>
      </p:sp>
      <p:cxnSp>
        <p:nvCxnSpPr>
          <p:cNvPr id="10" name="Conector de Seta Reta 9"/>
          <p:cNvCxnSpPr/>
          <p:nvPr/>
        </p:nvCxnSpPr>
        <p:spPr>
          <a:xfrm flipH="1">
            <a:off x="2030136" y="2202174"/>
            <a:ext cx="25790" cy="32322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4200017" y="1156109"/>
            <a:ext cx="2129494" cy="338554"/>
          </a:xfrm>
          <a:prstGeom prst="rect">
            <a:avLst/>
          </a:prstGeom>
          <a:noFill/>
        </p:spPr>
        <p:txBody>
          <a:bodyPr wrap="none" rtlCol="0">
            <a:spAutoFit/>
          </a:bodyPr>
          <a:lstStyle/>
          <a:p>
            <a:r>
              <a:rPr lang="pt-BR" sz="1600" b="1" dirty="0"/>
              <a:t>Características / </a:t>
            </a:r>
            <a:r>
              <a:rPr lang="pt-BR" sz="1600" b="1" dirty="0" err="1"/>
              <a:t>X’s</a:t>
            </a:r>
            <a:endParaRPr lang="en-US" sz="1600" b="1" dirty="0"/>
          </a:p>
        </p:txBody>
      </p:sp>
      <p:sp>
        <p:nvSpPr>
          <p:cNvPr id="13" name="CaixaDeTexto 12"/>
          <p:cNvSpPr txBox="1"/>
          <p:nvPr/>
        </p:nvSpPr>
        <p:spPr>
          <a:xfrm>
            <a:off x="7600341" y="1186887"/>
            <a:ext cx="903261" cy="276999"/>
          </a:xfrm>
          <a:prstGeom prst="rect">
            <a:avLst/>
          </a:prstGeom>
          <a:noFill/>
        </p:spPr>
        <p:txBody>
          <a:bodyPr wrap="none" rtlCol="0">
            <a:spAutoFit/>
          </a:bodyPr>
          <a:lstStyle/>
          <a:p>
            <a:r>
              <a:rPr lang="pt-BR" sz="1200" b="1" dirty="0"/>
              <a:t>Rótulo / Y</a:t>
            </a:r>
            <a:endParaRPr lang="en-US" sz="1200" b="1" dirty="0"/>
          </a:p>
        </p:txBody>
      </p:sp>
      <p:cxnSp>
        <p:nvCxnSpPr>
          <p:cNvPr id="16" name="Conector de Seta Reta 15"/>
          <p:cNvCxnSpPr/>
          <p:nvPr/>
        </p:nvCxnSpPr>
        <p:spPr>
          <a:xfrm flipH="1">
            <a:off x="2213165" y="1469235"/>
            <a:ext cx="528659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p:nvPr/>
        </p:nvCxnSpPr>
        <p:spPr>
          <a:xfrm flipH="1" flipV="1">
            <a:off x="7541618" y="1469236"/>
            <a:ext cx="1023542" cy="180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ítulo 5"/>
          <p:cNvSpPr>
            <a:spLocks noGrp="1"/>
          </p:cNvSpPr>
          <p:nvPr>
            <p:ph type="title"/>
          </p:nvPr>
        </p:nvSpPr>
        <p:spPr/>
        <p:txBody>
          <a:bodyPr/>
          <a:lstStyle/>
          <a:p>
            <a:r>
              <a:rPr lang="pt-BR" dirty="0"/>
              <a:t>Exemplo de dados rotulados</a:t>
            </a:r>
          </a:p>
        </p:txBody>
      </p:sp>
      <p:sp>
        <p:nvSpPr>
          <p:cNvPr id="7" name="Espaço Reservado para Texto 6"/>
          <p:cNvSpPr>
            <a:spLocks noGrp="1"/>
          </p:cNvSpPr>
          <p:nvPr>
            <p:ph type="body" sz="quarter" idx="15"/>
          </p:nvPr>
        </p:nvSpPr>
        <p:spPr/>
        <p:txBody>
          <a:bodyPr/>
          <a:lstStyle/>
          <a:p>
            <a:r>
              <a:rPr lang="pt-BR" dirty="0"/>
              <a:t>Aprendizagem Supervisionada</a:t>
            </a:r>
          </a:p>
          <a:p>
            <a:endParaRPr lang="pt-BR" dirty="0"/>
          </a:p>
        </p:txBody>
      </p:sp>
      <p:sp>
        <p:nvSpPr>
          <p:cNvPr id="9" name="Espaço Reservado para Número de Slide 8"/>
          <p:cNvSpPr>
            <a:spLocks noGrp="1"/>
          </p:cNvSpPr>
          <p:nvPr>
            <p:ph type="sldNum" sz="quarter" idx="12"/>
          </p:nvPr>
        </p:nvSpPr>
        <p:spPr/>
        <p:txBody>
          <a:bodyPr/>
          <a:lstStyle/>
          <a:p>
            <a:fld id="{4898AEC0-503E-4FA4-859C-D0F72D6E3F79}" type="slidenum">
              <a:rPr lang="de-DE" smtClean="0"/>
              <a:pPr/>
              <a:t>7</a:t>
            </a:fld>
            <a:endParaRPr lang="de-DE"/>
          </a:p>
        </p:txBody>
      </p:sp>
      <p:pic>
        <p:nvPicPr>
          <p:cNvPr id="14" name="Imagem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84104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8</a:t>
            </a:fld>
            <a:endParaRPr lang="en-US"/>
          </a:p>
        </p:txBody>
      </p:sp>
      <p:sp>
        <p:nvSpPr>
          <p:cNvPr id="7" name="Título 6"/>
          <p:cNvSpPr>
            <a:spLocks noGrp="1"/>
          </p:cNvSpPr>
          <p:nvPr>
            <p:ph type="title"/>
          </p:nvPr>
        </p:nvSpPr>
        <p:spPr/>
        <p:txBody>
          <a:bodyPr/>
          <a:lstStyle/>
          <a:p>
            <a:r>
              <a:rPr lang="pt-BR" dirty="0"/>
              <a:t>Separação dos dados em treino e teste</a:t>
            </a:r>
          </a:p>
        </p:txBody>
      </p:sp>
      <p:sp>
        <p:nvSpPr>
          <p:cNvPr id="8" name="Espaço Reservado para Texto 7"/>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normAutofit/>
          </a:bodyPr>
          <a:lstStyle/>
          <a:p>
            <a:pPr algn="just"/>
            <a:r>
              <a:rPr lang="pt-BR" dirty="0"/>
              <a:t>Ao treinar um modelo devemos separar uma </a:t>
            </a:r>
            <a:r>
              <a:rPr lang="pt-BR" b="1" dirty="0"/>
              <a:t>porcentagem</a:t>
            </a:r>
            <a:r>
              <a:rPr lang="pt-BR" dirty="0"/>
              <a:t> dos dados para </a:t>
            </a:r>
            <a:r>
              <a:rPr lang="pt-BR" b="1" dirty="0"/>
              <a:t>teste</a:t>
            </a:r>
            <a:r>
              <a:rPr lang="pt-BR" dirty="0"/>
              <a:t>.</a:t>
            </a:r>
          </a:p>
          <a:p>
            <a:pPr algn="just"/>
            <a:r>
              <a:rPr lang="pt-BR" dirty="0"/>
              <a:t>Esta porcentagem também estará rotulada e servirá para </a:t>
            </a:r>
            <a:r>
              <a:rPr lang="pt-BR" b="1" dirty="0"/>
              <a:t>avaliar o desempenho do modelo</a:t>
            </a:r>
            <a:r>
              <a:rPr lang="pt-BR" dirty="0"/>
              <a:t>, comparando a resposta predita com a resposta real e simular o ambiente de produção, em que o modelo encontrará dados que não foram vistos durante o treinamento.</a:t>
            </a:r>
          </a:p>
          <a:p>
            <a:pPr algn="just"/>
            <a:r>
              <a:rPr lang="pt-BR" dirty="0"/>
              <a:t>Os dados costumam ser separados para treino e teste em proporções </a:t>
            </a:r>
            <a:r>
              <a:rPr lang="pt-BR" b="1" dirty="0"/>
              <a:t>70% e 30</a:t>
            </a:r>
            <a:r>
              <a:rPr lang="pt-BR" dirty="0"/>
              <a:t>%, respectivamente.</a:t>
            </a:r>
          </a:p>
          <a:p>
            <a:pPr marL="0" indent="0" algn="just">
              <a:buNone/>
            </a:pPr>
            <a:r>
              <a:rPr lang="pt-BR" dirty="0"/>
              <a:t>	</a:t>
            </a:r>
          </a:p>
          <a:p>
            <a:endParaRPr lang="en-US"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863" y="2952527"/>
            <a:ext cx="5085261" cy="2276983"/>
          </a:xfrm>
          <a:prstGeom prst="rect">
            <a:avLst/>
          </a:prstGeom>
        </p:spPr>
      </p:pic>
      <p:pic>
        <p:nvPicPr>
          <p:cNvPr id="9" name="Imagem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3145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Regressão e classificação</a:t>
            </a:r>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4" name="Espaço Reservado para Conteúdo 2"/>
          <p:cNvSpPr>
            <a:spLocks noGrp="1"/>
          </p:cNvSpPr>
          <p:nvPr>
            <p:ph idx="4294967295"/>
          </p:nvPr>
        </p:nvSpPr>
        <p:spPr>
          <a:xfrm>
            <a:off x="259625" y="1287506"/>
            <a:ext cx="10710000" cy="4168775"/>
          </a:xfrm>
        </p:spPr>
        <p:txBody>
          <a:bodyPr/>
          <a:lstStyle/>
          <a:p>
            <a:pPr marL="255581" lvl="1" indent="0" algn="just">
              <a:buNone/>
            </a:pPr>
            <a:r>
              <a:rPr lang="pt-BR" sz="1800" b="1" dirty="0"/>
              <a:t>   </a:t>
            </a:r>
            <a:r>
              <a:rPr lang="pt-BR" sz="1800" dirty="0"/>
              <a:t>Utilizando a temperatura do próximo dia como exemplo, podemos analisar o problema como:</a:t>
            </a:r>
          </a:p>
          <a:p>
            <a:pPr marL="255581" lvl="1" indent="0">
              <a:buNone/>
            </a:pPr>
            <a:endParaRPr lang="pt-BR" b="1" dirty="0"/>
          </a:p>
          <a:p>
            <a:pPr marL="285750" indent="-285750"/>
            <a:r>
              <a:rPr lang="pt-BR" b="1" dirty="0"/>
              <a:t>Regressão</a:t>
            </a:r>
          </a:p>
          <a:p>
            <a:pPr marL="0" indent="0">
              <a:buNone/>
            </a:pPr>
            <a:r>
              <a:rPr lang="pt-BR" dirty="0"/>
              <a:t>Qual será a temperatura amanhã?</a:t>
            </a:r>
          </a:p>
          <a:p>
            <a:pPr marL="0" indent="0">
              <a:buNone/>
            </a:pPr>
            <a:r>
              <a:rPr lang="pt-BR" dirty="0"/>
              <a:t>Saída: Numérica. </a:t>
            </a:r>
            <a:r>
              <a:rPr lang="pt-BR" dirty="0" err="1"/>
              <a:t>Ex</a:t>
            </a:r>
            <a:r>
              <a:rPr lang="pt-BR" dirty="0"/>
              <a:t>: 29</a:t>
            </a:r>
            <a:r>
              <a:rPr lang="en-US" dirty="0"/>
              <a:t> °</a:t>
            </a:r>
            <a:r>
              <a:rPr lang="pt-BR" dirty="0"/>
              <a:t>C</a:t>
            </a:r>
          </a:p>
          <a:p>
            <a:pPr marL="0" indent="0">
              <a:buNone/>
            </a:pPr>
            <a:endParaRPr lang="pt-BR" dirty="0"/>
          </a:p>
          <a:p>
            <a:pPr marL="285750" indent="-285750"/>
            <a:r>
              <a:rPr lang="pt-BR" b="1" dirty="0"/>
              <a:t>Classificação</a:t>
            </a:r>
          </a:p>
          <a:p>
            <a:pPr marL="0" indent="0">
              <a:buNone/>
            </a:pPr>
            <a:r>
              <a:rPr lang="pt-BR" dirty="0"/>
              <a:t>Amanhã estará quente ou frio?</a:t>
            </a:r>
          </a:p>
          <a:p>
            <a:pPr marL="0" indent="0">
              <a:buNone/>
            </a:pPr>
            <a:r>
              <a:rPr lang="pt-BR" dirty="0"/>
              <a:t>Saída: Categórica. </a:t>
            </a:r>
            <a:r>
              <a:rPr lang="pt-BR" dirty="0" err="1"/>
              <a:t>Ex</a:t>
            </a:r>
            <a:r>
              <a:rPr lang="pt-BR" dirty="0"/>
              <a:t>: Quente.</a:t>
            </a:r>
            <a:endParaRPr lang="en-US" dirty="0"/>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280" y="1729444"/>
            <a:ext cx="4439998" cy="3580643"/>
          </a:xfrm>
          <a:prstGeom prst="rect">
            <a:avLst/>
          </a:prstGeom>
        </p:spPr>
      </p:pic>
      <p:sp>
        <p:nvSpPr>
          <p:cNvPr id="3" name="Retângulo 2"/>
          <p:cNvSpPr/>
          <p:nvPr/>
        </p:nvSpPr>
        <p:spPr>
          <a:xfrm>
            <a:off x="5344758" y="5310087"/>
            <a:ext cx="3035254" cy="292388"/>
          </a:xfrm>
          <a:prstGeom prst="rect">
            <a:avLst/>
          </a:prstGeom>
        </p:spPr>
        <p:txBody>
          <a:bodyPr wrap="none">
            <a:spAutoFit/>
          </a:bodyPr>
          <a:lstStyle/>
          <a:p>
            <a:r>
              <a:rPr lang="en-US" sz="1300" dirty="0"/>
              <a:t>Fonte: https://i.imgur.com/vvSoAzg.jpg</a:t>
            </a:r>
          </a:p>
        </p:txBody>
      </p:sp>
      <p:sp>
        <p:nvSpPr>
          <p:cNvPr id="8" name="Espaço Reservado para Número de Slide 7"/>
          <p:cNvSpPr>
            <a:spLocks noGrp="1"/>
          </p:cNvSpPr>
          <p:nvPr>
            <p:ph type="sldNum" sz="quarter" idx="12"/>
          </p:nvPr>
        </p:nvSpPr>
        <p:spPr/>
        <p:txBody>
          <a:bodyPr/>
          <a:lstStyle/>
          <a:p>
            <a:fld id="{4898AEC0-503E-4FA4-859C-D0F72D6E3F79}" type="slidenum">
              <a:rPr lang="de-DE" smtClean="0"/>
              <a:pPr/>
              <a:t>9</a:t>
            </a:fld>
            <a:endParaRPr lang="de-DE"/>
          </a:p>
        </p:txBody>
      </p:sp>
      <p:pic>
        <p:nvPicPr>
          <p:cNvPr id="9" name="Imagem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2012849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Lst>
</file>

<file path=ppt/tags/tag10.xml><?xml version="1.0" encoding="utf-8"?>
<p:tagLst xmlns:a="http://schemas.openxmlformats.org/drawingml/2006/main" xmlns:r="http://schemas.openxmlformats.org/officeDocument/2006/relationships" xmlns:p="http://schemas.openxmlformats.org/presentationml/2006/main">
  <p:tag name="SHAPE_LOCKS" val="16"/>
</p:tagLst>
</file>

<file path=ppt/tags/tag11.xml><?xml version="1.0" encoding="utf-8"?>
<p:tagLst xmlns:a="http://schemas.openxmlformats.org/drawingml/2006/main" xmlns:r="http://schemas.openxmlformats.org/officeDocument/2006/relationships" xmlns:p="http://schemas.openxmlformats.org/presentationml/2006/main">
  <p:tag name="SHAPE_LOCKS" val="16"/>
</p:tagLst>
</file>

<file path=ppt/tags/tag12.xml><?xml version="1.0" encoding="utf-8"?>
<p:tagLst xmlns:a="http://schemas.openxmlformats.org/drawingml/2006/main" xmlns:r="http://schemas.openxmlformats.org/officeDocument/2006/relationships" xmlns:p="http://schemas.openxmlformats.org/presentationml/2006/main">
  <p:tag name="SHAPE_LOCKS" val="16"/>
</p:tagLst>
</file>

<file path=ppt/tags/tag13.xml><?xml version="1.0" encoding="utf-8"?>
<p:tagLst xmlns:a="http://schemas.openxmlformats.org/drawingml/2006/main" xmlns:r="http://schemas.openxmlformats.org/officeDocument/2006/relationships" xmlns:p="http://schemas.openxmlformats.org/presentationml/2006/main">
  <p:tag name="SHAPE_LOCKS" val="16"/>
</p:tagLst>
</file>

<file path=ppt/tags/tag14.xml><?xml version="1.0" encoding="utf-8"?>
<p:tagLst xmlns:a="http://schemas.openxmlformats.org/drawingml/2006/main" xmlns:r="http://schemas.openxmlformats.org/officeDocument/2006/relationships" xmlns:p="http://schemas.openxmlformats.org/presentationml/2006/main">
  <p:tag name="SHAPE_LOCKS" val="16"/>
</p:tagLst>
</file>

<file path=ppt/tags/tag15.xml><?xml version="1.0" encoding="utf-8"?>
<p:tagLst xmlns:a="http://schemas.openxmlformats.org/drawingml/2006/main" xmlns:r="http://schemas.openxmlformats.org/officeDocument/2006/relationships" xmlns:p="http://schemas.openxmlformats.org/presentationml/2006/main">
  <p:tag name="SHAPE_LOCKS" val="16"/>
</p:tagLst>
</file>

<file path=ppt/tags/tag16.xml><?xml version="1.0" encoding="utf-8"?>
<p:tagLst xmlns:a="http://schemas.openxmlformats.org/drawingml/2006/main" xmlns:r="http://schemas.openxmlformats.org/officeDocument/2006/relationships" xmlns:p="http://schemas.openxmlformats.org/presentationml/2006/main">
  <p:tag name="SHAPE_LOCKS" val="16"/>
</p:tagLst>
</file>

<file path=ppt/tags/tag17.xml><?xml version="1.0" encoding="utf-8"?>
<p:tagLst xmlns:a="http://schemas.openxmlformats.org/drawingml/2006/main" xmlns:r="http://schemas.openxmlformats.org/officeDocument/2006/relationships" xmlns:p="http://schemas.openxmlformats.org/presentationml/2006/main">
  <p:tag name="SHAPE_LOCKS" val="16"/>
</p:tagLst>
</file>

<file path=ppt/tags/tag18.xml><?xml version="1.0" encoding="utf-8"?>
<p:tagLst xmlns:a="http://schemas.openxmlformats.org/drawingml/2006/main" xmlns:r="http://schemas.openxmlformats.org/officeDocument/2006/relationships" xmlns:p="http://schemas.openxmlformats.org/presentationml/2006/main">
  <p:tag name="SHAPE_LOCKS" val="16"/>
</p:tagLst>
</file>

<file path=ppt/tags/tag19.xml><?xml version="1.0" encoding="utf-8"?>
<p:tagLst xmlns:a="http://schemas.openxmlformats.org/drawingml/2006/main" xmlns:r="http://schemas.openxmlformats.org/officeDocument/2006/relationships" xmlns:p="http://schemas.openxmlformats.org/presentationml/2006/main">
  <p:tag name="SHAPE_LOCKS" val="16"/>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20.xml><?xml version="1.0" encoding="utf-8"?>
<p:tagLst xmlns:a="http://schemas.openxmlformats.org/drawingml/2006/main" xmlns:r="http://schemas.openxmlformats.org/officeDocument/2006/relationships" xmlns:p="http://schemas.openxmlformats.org/presentationml/2006/main">
  <p:tag name="SHAPE_LOCKS" val="16"/>
</p:tagLst>
</file>

<file path=ppt/tags/tag21.xml><?xml version="1.0" encoding="utf-8"?>
<p:tagLst xmlns:a="http://schemas.openxmlformats.org/drawingml/2006/main" xmlns:r="http://schemas.openxmlformats.org/officeDocument/2006/relationships" xmlns:p="http://schemas.openxmlformats.org/presentationml/2006/main">
  <p:tag name="SHAPE_LOCKS" val="16"/>
</p:tagLst>
</file>

<file path=ppt/tags/tag22.xml><?xml version="1.0" encoding="utf-8"?>
<p:tagLst xmlns:a="http://schemas.openxmlformats.org/drawingml/2006/main" xmlns:r="http://schemas.openxmlformats.org/officeDocument/2006/relationships" xmlns:p="http://schemas.openxmlformats.org/presentationml/2006/main">
  <p:tag name="SHAPE_LOCKS" val="16"/>
</p:tagLst>
</file>

<file path=ppt/tags/tag23.xml><?xml version="1.0" encoding="utf-8"?>
<p:tagLst xmlns:a="http://schemas.openxmlformats.org/drawingml/2006/main" xmlns:r="http://schemas.openxmlformats.org/officeDocument/2006/relationships" xmlns:p="http://schemas.openxmlformats.org/presentationml/2006/main">
  <p:tag name="SHAPE_LOCKS" val="16"/>
</p:tagLst>
</file>

<file path=ppt/tags/tag24.xml><?xml version="1.0" encoding="utf-8"?>
<p:tagLst xmlns:a="http://schemas.openxmlformats.org/drawingml/2006/main" xmlns:r="http://schemas.openxmlformats.org/officeDocument/2006/relationships" xmlns:p="http://schemas.openxmlformats.org/presentationml/2006/main">
  <p:tag name="SHAPE_LOCKS" val="16"/>
</p:tagLst>
</file>

<file path=ppt/tags/tag25.xml><?xml version="1.0" encoding="utf-8"?>
<p:tagLst xmlns:a="http://schemas.openxmlformats.org/drawingml/2006/main" xmlns:r="http://schemas.openxmlformats.org/officeDocument/2006/relationships" xmlns:p="http://schemas.openxmlformats.org/presentationml/2006/main">
  <p:tag name="SHAPE_LOCKS" val="16"/>
</p:tagLst>
</file>

<file path=ppt/tags/tag26.xml><?xml version="1.0" encoding="utf-8"?>
<p:tagLst xmlns:a="http://schemas.openxmlformats.org/drawingml/2006/main" xmlns:r="http://schemas.openxmlformats.org/officeDocument/2006/relationships" xmlns:p="http://schemas.openxmlformats.org/presentationml/2006/main">
  <p:tag name="SHAPE_LOCKS" val="16"/>
</p:tagLst>
</file>

<file path=ppt/tags/tag27.xml><?xml version="1.0" encoding="utf-8"?>
<p:tagLst xmlns:a="http://schemas.openxmlformats.org/drawingml/2006/main" xmlns:r="http://schemas.openxmlformats.org/officeDocument/2006/relationships" xmlns:p="http://schemas.openxmlformats.org/presentationml/2006/main">
  <p:tag name="SHAPE_LOCKS" val="16"/>
</p:tagLst>
</file>

<file path=ppt/tags/tag28.xml><?xml version="1.0" encoding="utf-8"?>
<p:tagLst xmlns:a="http://schemas.openxmlformats.org/drawingml/2006/main" xmlns:r="http://schemas.openxmlformats.org/officeDocument/2006/relationships" xmlns:p="http://schemas.openxmlformats.org/presentationml/2006/main">
  <p:tag name="SHAPE_LOCKS" val="16"/>
</p:tagLst>
</file>

<file path=ppt/tags/tag29.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30.xml><?xml version="1.0" encoding="utf-8"?>
<p:tagLst xmlns:a="http://schemas.openxmlformats.org/drawingml/2006/main" xmlns:r="http://schemas.openxmlformats.org/officeDocument/2006/relationships" xmlns:p="http://schemas.openxmlformats.org/presentationml/2006/main">
  <p:tag name="SHAPE_LOCKS" val="16"/>
</p:tagLst>
</file>

<file path=ppt/tags/tag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xml><?xml version="1.0" encoding="utf-8"?>
<p:tagLst xmlns:a="http://schemas.openxmlformats.org/drawingml/2006/main" xmlns:r="http://schemas.openxmlformats.org/officeDocument/2006/relationships" xmlns:p="http://schemas.openxmlformats.org/presentationml/2006/main">
  <p:tag name="SHAPE_LOCKS" val="16"/>
</p:tagLst>
</file>

<file path=ppt/tags/tag5.xml><?xml version="1.0" encoding="utf-8"?>
<p:tagLst xmlns:a="http://schemas.openxmlformats.org/drawingml/2006/main" xmlns:r="http://schemas.openxmlformats.org/officeDocument/2006/relationships" xmlns:p="http://schemas.openxmlformats.org/presentationml/2006/main">
  <p:tag name="SHAPE_LOCKS" val="16"/>
</p:tagLst>
</file>

<file path=ppt/tags/tag6.xml><?xml version="1.0" encoding="utf-8"?>
<p:tagLst xmlns:a="http://schemas.openxmlformats.org/drawingml/2006/main" xmlns:r="http://schemas.openxmlformats.org/officeDocument/2006/relationships" xmlns:p="http://schemas.openxmlformats.org/presentationml/2006/main">
  <p:tag name="SHAPE_LOCKS" val="16"/>
</p:tagLst>
</file>

<file path=ppt/tags/tag7.xml><?xml version="1.0" encoding="utf-8"?>
<p:tagLst xmlns:a="http://schemas.openxmlformats.org/drawingml/2006/main" xmlns:r="http://schemas.openxmlformats.org/officeDocument/2006/relationships" xmlns:p="http://schemas.openxmlformats.org/presentationml/2006/main">
  <p:tag name="SHAPE_LOCKS" val="16"/>
</p:tagLst>
</file>

<file path=ppt/tags/tag8.xml><?xml version="1.0" encoding="utf-8"?>
<p:tagLst xmlns:a="http://schemas.openxmlformats.org/drawingml/2006/main" xmlns:r="http://schemas.openxmlformats.org/officeDocument/2006/relationships" xmlns:p="http://schemas.openxmlformats.org/presentationml/2006/main">
  <p:tag name="SHAPE_LOCKS" val="16"/>
</p:tagLst>
</file>

<file path=ppt/tags/tag9.xml><?xml version="1.0" encoding="utf-8"?>
<p:tagLst xmlns:a="http://schemas.openxmlformats.org/drawingml/2006/main" xmlns:r="http://schemas.openxmlformats.org/officeDocument/2006/relationships" xmlns:p="http://schemas.openxmlformats.org/presentationml/2006/main">
  <p:tag name="SHAPE_LOCKS" val="16"/>
</p:tagLst>
</file>

<file path=ppt/theme/theme1.xml><?xml version="1.0" encoding="utf-8"?>
<a:theme xmlns:a="http://schemas.openxmlformats.org/drawingml/2006/main" name="Tema2">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a2" id="{92D4F65A-F9F6-47B8-9632-B9870F77D628}" vid="{D3981CDD-33D2-4B8D-BB60-E3747F87E994}"/>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E68CD44B0EF5B4AA373F95CFD027CB6" ma:contentTypeVersion="7" ma:contentTypeDescription="Create a new document." ma:contentTypeScope="" ma:versionID="c4388565829c2d1d3ef6762aa6972a83">
  <xsd:schema xmlns:xsd="http://www.w3.org/2001/XMLSchema" xmlns:xs="http://www.w3.org/2001/XMLSchema" xmlns:p="http://schemas.microsoft.com/office/2006/metadata/properties" xmlns:ns2="8949c9f5-ed8c-44cc-b4cf-1238357f24f6" targetNamespace="http://schemas.microsoft.com/office/2006/metadata/properties" ma:root="true" ma:fieldsID="a9c3fbd0d2df8c6add37f2ab856e0cb8" ns2:_="">
    <xsd:import namespace="8949c9f5-ed8c-44cc-b4cf-1238357f24f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49c9f5-ed8c-44cc-b4cf-1238357f24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4.xml><?xml version="1.0" encoding="utf-8"?>
<saxML>
  <saxMLTemplate>presentation_169</saxMLTemplate>
  <Variablen>
    <Variable>
      <Name>attachmentremark</Name>
      <OrgInhalt/>
      <Wert/>
      <Platzhalter>False</Platzhalter>
      <DocDatenDialog>True</DocDatenDialog>
      <Label>Nota sobre anexos</Label>
      <FrageVar>False</FrageVar>
      <Prefix/>
      <Suffix/>
      <WegfallVar/>
      <MussFeld>False</MussFeld>
      <InDokument>True</InDokument>
      <Sektion>Rectangle7</Sektion>
      <Reihenfolge>0</Reihenfolge>
    </Variable>
    <Variable>
      <Name>departmentshort</Name>
      <OrgInhalt>C/IDI-LA</OrgInhalt>
      <Wert>C/IDI-LA</Wert>
      <Platzhalter>False</Platzhalter>
      <DocDatenDialog>True</DocDatenDialog>
      <Label>Nota sobre direitos autorais</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OrgInhalt>
      <Wert>Interno</Wert>
      <Platzhalter>False</Platzhalter>
      <DocDatenDialog>True</DocDatenDialog>
      <Label>Nota de confidencialidade</Label>
      <FrageVar>False</FrageVar>
      <Prefix/>
      <Suffix/>
      <WegfallVar/>
      <ComboBox>
        <Option>Interno</Option>
        <Option>Confidencial</Option>
        <Option>Estritamente confidencial</Option>
        <Option/>
      </ComboBox>
      <MussFeld>False</MussFeld>
      <InDokument>True</InDokument>
      <Sektion>Bosch_footer_1</Sektion>
      <Reihenfolge>0</Reihenfolge>
    </Variable>
    <Variable>
      <Name>copyright</Name>
      <OrgInhalt>© Robert Bosch Ltda 2020. Reserves all rights even in the event of industrial property rights. We reserve all rights of disposal such as copying and passing on to third parties</OrgInhalt>
      <Wert>© Robert Bosch Ltda 2020. Reserves all rights even in the event of industrial property rights. We reserve all rights of disposal such as copying and passing on to third parties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2020-10-19</OrgInhalt>
      <Wert>2020-10-19</Wert>
      <Platzhalter>False</Platzhalter>
      <DocDatenDialog>True</DocDatenDialog>
      <Label>Data</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Nota sobre ficheiro</Label>
      <FrageVar>False</FrageVar>
      <Prefix/>
      <Suffix/>
      <WegfallVar/>
      <MussFeld>False</MussFeld>
      <InDokument>True</InDokument>
      <Sektion>Bosch_footer_2</Sektion>
      <Reihenfolge>0</Reihenfolge>
    </Variable>
  </Variablen>
</saxML>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E39934-6362-4F1C-9445-1D816CF2A2C6}">
  <ds:schemaRefs>
    <ds:schemaRef ds:uri="http://schemas.microsoft.com/sharepoint/v3/contenttype/forms"/>
  </ds:schemaRefs>
</ds:datastoreItem>
</file>

<file path=customXml/itemProps2.xml><?xml version="1.0" encoding="utf-8"?>
<ds:datastoreItem xmlns:ds="http://schemas.openxmlformats.org/officeDocument/2006/customXml" ds:itemID="{7B582281-0E58-49B1-9CB0-80FC1648D9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49c9f5-ed8c-44cc-b4cf-1238357f24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4CF217-3C90-4AA0-B541-CE45F9BD305E}">
  <ds:schemaRefs/>
</ds:datastoreItem>
</file>

<file path=customXml/itemProps4.xml><?xml version="1.0" encoding="utf-8"?>
<ds:datastoreItem xmlns:ds="http://schemas.openxmlformats.org/officeDocument/2006/customXml" ds:itemID="{D0252559-44F8-474C-B66D-E357B88E32C2}">
  <ds:schemaRefs/>
</ds:datastoreItem>
</file>

<file path=customXml/itemProps5.xml><?xml version="1.0" encoding="utf-8"?>
<ds:datastoreItem xmlns:ds="http://schemas.openxmlformats.org/officeDocument/2006/customXml" ds:itemID="{7836EAF7-0836-4175-B6B7-D87E5210E8CE}">
  <ds:schemaRefs>
    <ds:schemaRef ds:uri="http://schemas.microsoft.com/office/infopath/2007/PartnerControls"/>
    <ds:schemaRef ds:uri="http://purl.org/dc/elements/1.1/"/>
    <ds:schemaRef ds:uri="http://schemas.microsoft.com/office/2006/metadata/properties"/>
    <ds:schemaRef ds:uri="8949c9f5-ed8c-44cc-b4cf-1238357f24f6"/>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Tema2</Template>
  <TotalTime>0</TotalTime>
  <Words>3387</Words>
  <Application>Microsoft Office PowerPoint</Application>
  <PresentationFormat>Personalizar</PresentationFormat>
  <Paragraphs>486</Paragraphs>
  <Slides>54</Slides>
  <Notes>6</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54</vt:i4>
      </vt:variant>
    </vt:vector>
  </HeadingPairs>
  <TitlesOfParts>
    <vt:vector size="59" baseType="lpstr">
      <vt:lpstr>Bosch Office Sans</vt:lpstr>
      <vt:lpstr>Calibri</vt:lpstr>
      <vt:lpstr>Cambria Math</vt:lpstr>
      <vt:lpstr>Wingdings 3</vt:lpstr>
      <vt:lpstr>Tema2</vt:lpstr>
      <vt:lpstr>Apresentação do PowerPoint</vt:lpstr>
      <vt:lpstr>O que é?</vt:lpstr>
      <vt:lpstr>O que é?</vt:lpstr>
      <vt:lpstr>Fluxo de aprendizagem supervisionada</vt:lpstr>
      <vt:lpstr>Fluxo de aprendizagem supervisionada</vt:lpstr>
      <vt:lpstr>Fluxo de aprendizagem supervisionada</vt:lpstr>
      <vt:lpstr>Exemplo de dados rotulados</vt:lpstr>
      <vt:lpstr>Separação dos dados em treino e teste</vt:lpstr>
      <vt:lpstr>Regressão e classificação</vt:lpstr>
      <vt:lpstr>Algoritmos de regressão</vt:lpstr>
      <vt:lpstr>Exemplo</vt:lpstr>
      <vt:lpstr>Exercício 5.1</vt:lpstr>
      <vt:lpstr>Tipos de algoritmos de regressão</vt:lpstr>
      <vt:lpstr>Tipos de algoritmos de regressão</vt:lpstr>
      <vt:lpstr>Tipos de algoritmos de regressão</vt:lpstr>
      <vt:lpstr>Tipos de algoritmos de regressão</vt:lpstr>
      <vt:lpstr>Equações resultantes</vt:lpstr>
      <vt:lpstr>Exercício 5.2</vt:lpstr>
      <vt:lpstr>Exercício 5.2</vt:lpstr>
      <vt:lpstr>Exercício 5.2</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Overfitting x Underfitting</vt:lpstr>
      <vt:lpstr>Overfitting x Underfitting</vt:lpstr>
      <vt:lpstr>Overfitting x Underfitting</vt:lpstr>
      <vt:lpstr>Ajuste de escala dos dados</vt:lpstr>
      <vt:lpstr>Exercício 5.3</vt:lpstr>
      <vt:lpstr>Exercício 5.3</vt:lpstr>
      <vt:lpstr>Algoritmos de classificação</vt:lpstr>
      <vt:lpstr>Tipos de algoritmos de classificação</vt:lpstr>
      <vt:lpstr>Tipos de algoritmos de classificação – One-vs-All</vt:lpstr>
      <vt:lpstr>Algoritmos de classificação - utilizações</vt:lpstr>
      <vt:lpstr>Logistic Regression</vt:lpstr>
      <vt:lpstr>Logistic Regression - Sigmoid</vt:lpstr>
      <vt:lpstr>Decision Boundary</vt:lpstr>
      <vt:lpstr>K-Nearest Neighbour (KNN)</vt:lpstr>
      <vt:lpstr>Support Vector Machine (SVM)</vt:lpstr>
      <vt:lpstr>Linearidade x Não-Linearidade</vt:lpstr>
      <vt:lpstr>Kernel Trick</vt:lpstr>
      <vt:lpstr>Escolha do algoritmo</vt:lpstr>
      <vt:lpstr>Interpretabilidade</vt:lpstr>
      <vt:lpstr>Exercício 5.5</vt:lpstr>
      <vt:lpstr>Recomendações</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APRENDIZAGEM SUPERVISIONADA</dc:title>
  <dc:creator>EXTERNAL Albert Mikoaski de Souza Patrick (CtP, C/IDI-LA)</dc:creator>
  <cp:lastModifiedBy>Siqueira Joao (CtP/ETS)</cp:lastModifiedBy>
  <cp:revision>180</cp:revision>
  <dcterms:created xsi:type="dcterms:W3CDTF">2020-10-19T16:34:25Z</dcterms:created>
  <dcterms:modified xsi:type="dcterms:W3CDTF">2022-08-30T17:41:59Z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y fmtid="{D5CDD505-2E9C-101B-9397-08002B2CF9AE}" pid="8" name="ContentTypeId">
    <vt:lpwstr>0x0101003E68CD44B0EF5B4AA373F95CFD027CB6</vt:lpwstr>
  </property>
</Properties>
</file>